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1836" r:id="rId3"/>
    <p:sldId id="1729" r:id="rId5"/>
    <p:sldId id="1795" r:id="rId6"/>
    <p:sldId id="3737" r:id="rId7"/>
    <p:sldId id="3736" r:id="rId8"/>
    <p:sldId id="3738" r:id="rId9"/>
    <p:sldId id="1796" r:id="rId10"/>
    <p:sldId id="3739" r:id="rId11"/>
    <p:sldId id="3806" r:id="rId12"/>
    <p:sldId id="3740" r:id="rId13"/>
    <p:sldId id="3819" r:id="rId14"/>
    <p:sldId id="1797" r:id="rId15"/>
    <p:sldId id="3815" r:id="rId16"/>
    <p:sldId id="3816" r:id="rId17"/>
    <p:sldId id="3817" r:id="rId18"/>
    <p:sldId id="3814" r:id="rId19"/>
    <p:sldId id="3820" r:id="rId20"/>
    <p:sldId id="3823" r:id="rId21"/>
    <p:sldId id="3821" r:id="rId22"/>
    <p:sldId id="3822" r:id="rId23"/>
    <p:sldId id="3813" r:id="rId24"/>
    <p:sldId id="1798" r:id="rId25"/>
    <p:sldId id="3825" r:id="rId26"/>
    <p:sldId id="3241" r:id="rId27"/>
    <p:sldId id="3826" r:id="rId28"/>
  </p:sldIdLst>
  <p:sldSz cx="12192000" cy="6858000"/>
  <p:notesSz cx="6858000" cy="9144000"/>
  <p:embeddedFontLst>
    <p:embeddedFont>
      <p:font typeface="Century Gothic" panose="020B0502020202020204" pitchFamily="34" charset="0"/>
      <p:regular r:id="rId32"/>
      <p:bold r:id="rId33"/>
      <p:italic r:id="rId34"/>
      <p:boldItalic r:id="rId35"/>
    </p:embeddedFont>
    <p:embeddedFont>
      <p:font typeface="微软雅黑" panose="020B0503020204020204" pitchFamily="34" charset="-122"/>
      <p:regular r:id="rId36"/>
    </p:embeddedFont>
    <p:embeddedFont>
      <p:font typeface="微软雅黑 Light" panose="020B0502040204020203" pitchFamily="34" charset="-122"/>
      <p:regular r:id="rId37"/>
    </p:embeddedFont>
    <p:embeddedFont>
      <p:font typeface="Wingdings 3" panose="05040102010807070707" pitchFamily="18" charset="2"/>
      <p:regular r:id="rId38"/>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42"/>
    <a:srgbClr val="008646"/>
    <a:srgbClr val="A13F0B"/>
    <a:srgbClr val="006C39"/>
    <a:srgbClr val="006434"/>
    <a:srgbClr val="8E0309"/>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70" autoAdjust="0"/>
    <p:restoredTop sz="94660"/>
  </p:normalViewPr>
  <p:slideViewPr>
    <p:cSldViewPr snapToGrid="0">
      <p:cViewPr varScale="1">
        <p:scale>
          <a:sx n="151" d="100"/>
          <a:sy n="151" d="100"/>
        </p:scale>
        <p:origin x="174" y="108"/>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fld>
            <a:endParaRPr lang="zh-CN" altLang="en-US" dirty="0" smtClean="0">
              <a:latin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a:spLocks noGrp="1"/>
          </p:cNvSpPr>
          <p:nvPr>
            <p:ph type="subTitle" idx="1"/>
          </p:nvPr>
        </p:nvSpPr>
        <p:spPr>
          <a:xfrm>
            <a:off x="3549208"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3549208"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3549208"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p:cNvSpPr>
            <a:spLocks noGrp="1"/>
          </p:cNvSpPr>
          <p:nvPr>
            <p:ph type="body" sz="quarter" idx="13" hasCustomPrompt="1"/>
          </p:nvPr>
        </p:nvSpPr>
        <p:spPr>
          <a:xfrm>
            <a:off x="3549208" y="1484311"/>
            <a:ext cx="7287114" cy="2386807"/>
          </a:xfrm>
        </p:spPr>
        <p:txBody>
          <a:bodyPr>
            <a:noAutofit/>
          </a:bodyPr>
          <a:lstStyle>
            <a:lvl1pPr marL="0" indent="0">
              <a:lnSpc>
                <a:spcPct val="100000"/>
              </a:lnSpc>
              <a:spcBef>
                <a:spcPts val="0"/>
              </a:spcBef>
              <a:buNone/>
              <a:defRPr sz="6600" b="1">
                <a:solidFill>
                  <a:schemeClr val="tx1"/>
                </a:solidFill>
                <a:latin typeface="+mn-ea"/>
                <a:ea typeface="+mn-ea"/>
              </a:defRPr>
            </a:lvl1pPr>
          </a:lstStyle>
          <a:p>
            <a:pPr lvl="0"/>
            <a:r>
              <a:rPr lang="zh-CN" altLang="en-US" dirty="0"/>
              <a:t>单击此处</a:t>
            </a:r>
            <a:endParaRPr lang="en-US" altLang="zh-CN" dirty="0"/>
          </a:p>
          <a:p>
            <a:pPr lvl="0"/>
            <a:r>
              <a:rPr lang="zh-CN" altLang="en-US" dirty="0"/>
              <a:t>输入大标题</a:t>
            </a:r>
            <a:endParaRPr lang="zh-CN" altLang="en-US" dirty="0"/>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endParaRPr lang="en-US" altLang="zh-CN" dirty="0">
              <a:solidFill>
                <a:schemeClr val="bg1">
                  <a:alpha val="5000"/>
                </a:schemeClr>
              </a:solidFill>
            </a:endParaRPr>
          </a:p>
        </p:txBody>
      </p:sp>
      <p:grpSp>
        <p:nvGrpSpPr>
          <p:cNvPr id="16" name="组合 15"/>
          <p:cNvGrpSpPr/>
          <p:nvPr userDrawn="1"/>
        </p:nvGrpSpPr>
        <p:grpSpPr>
          <a:xfrm>
            <a:off x="6118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algn="l">
              <a:lnSpc>
                <a:spcPct val="130000"/>
              </a:lnSpc>
            </a:pPr>
            <a:endParaRPr kumimoji="1" lang="zh-CN" altLang="en-US" sz="2000" dirty="0">
              <a:solidFill>
                <a:schemeClr val="tx1">
                  <a:lumMod val="75000"/>
                  <a:lumOff val="25000"/>
                </a:schemeClr>
              </a:solidFill>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algn="l">
              <a:lnSpc>
                <a:spcPct val="130000"/>
              </a:lnSpc>
            </a:pPr>
            <a:endParaRPr kumimoji="1" lang="zh-CN" altLang="en-US" sz="2000" dirty="0">
              <a:solidFill>
                <a:schemeClr val="tx1">
                  <a:lumMod val="75000"/>
                  <a:lumOff val="25000"/>
                </a:schemeClr>
              </a:solidFill>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smtClean="0">
                <a:solidFill>
                  <a:schemeClr val="accent3"/>
                </a:solidFill>
                <a:latin typeface="+mn-ea"/>
                <a:ea typeface="+mn-ea"/>
              </a:rPr>
              <a:t>BIT</a:t>
            </a:r>
            <a:r>
              <a:rPr lang="en-US" altLang="zh-CN" sz="1400" b="0" i="0" spc="100" baseline="0" dirty="0" smtClean="0">
                <a:solidFill>
                  <a:schemeClr val="accent3"/>
                </a:solidFill>
                <a:latin typeface="+mn-ea"/>
              </a:rPr>
              <a:t> </a:t>
            </a:r>
            <a:r>
              <a:rPr lang="en-US" altLang="zh-CN" sz="1400" b="1" i="0" spc="100" baseline="0" dirty="0" smtClean="0">
                <a:solidFill>
                  <a:schemeClr val="accent3"/>
                </a:solidFill>
                <a:latin typeface="+mn-ea"/>
              </a:rPr>
              <a:t>|</a:t>
            </a:r>
            <a:r>
              <a:rPr lang="en-US" altLang="zh-CN" sz="1400" b="0" i="0" spc="100" baseline="0" dirty="0" smtClean="0">
                <a:solidFill>
                  <a:schemeClr val="accent3"/>
                </a:solidFill>
                <a:latin typeface="+mn-ea"/>
              </a:rPr>
              <a:t> </a:t>
            </a:r>
            <a:r>
              <a:rPr lang="en-US" altLang="zh-CN" sz="1400" b="1" i="0" spc="100" baseline="0" dirty="0" smtClean="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44" name="组合 43"/>
          <p:cNvGrpSpPr/>
          <p:nvPr userDrawn="1"/>
        </p:nvGrpSpPr>
        <p:grpSpPr>
          <a:xfrm>
            <a:off x="10083479" y="6400645"/>
            <a:ext cx="1765866" cy="192031"/>
            <a:chOff x="598941" y="6399999"/>
            <a:chExt cx="2542613" cy="276499"/>
          </a:xfrm>
          <a:solidFill>
            <a:schemeClr val="bg1">
              <a:lumMod val="65000"/>
            </a:schemeClr>
          </a:solidFill>
        </p:grpSpPr>
        <p:grpSp>
          <p:nvGrpSpPr>
            <p:cNvPr id="45" name="组合 44"/>
            <p:cNvGrpSpPr/>
            <p:nvPr/>
          </p:nvGrpSpPr>
          <p:grpSpPr>
            <a:xfrm>
              <a:off x="2055693" y="6402621"/>
              <a:ext cx="1085861" cy="270805"/>
              <a:chOff x="10340336" y="2247899"/>
              <a:chExt cx="2724438" cy="679451"/>
            </a:xfrm>
            <a:grpFill/>
          </p:grpSpPr>
          <p:sp>
            <p:nvSpPr>
              <p:cNvPr id="5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1" name="组合 60"/>
              <p:cNvGrpSpPr/>
              <p:nvPr/>
            </p:nvGrpSpPr>
            <p:grpSpPr>
              <a:xfrm>
                <a:off x="10340336" y="2247899"/>
                <a:ext cx="547688" cy="679451"/>
                <a:chOff x="5548313" y="2084388"/>
                <a:chExt cx="547688" cy="679451"/>
              </a:xfrm>
              <a:grpFill/>
            </p:grpSpPr>
            <p:sp>
              <p:nvSpPr>
                <p:cNvPr id="6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11192276" y="2400300"/>
                <a:ext cx="322175" cy="373063"/>
                <a:chOff x="3792874" y="3138488"/>
                <a:chExt cx="322175" cy="373063"/>
              </a:xfrm>
              <a:grpFill/>
            </p:grpSpPr>
            <p:sp>
              <p:nvSpPr>
                <p:cNvPr id="6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6" name="组合 45"/>
            <p:cNvGrpSpPr/>
            <p:nvPr/>
          </p:nvGrpSpPr>
          <p:grpSpPr>
            <a:xfrm>
              <a:off x="598941" y="6399999"/>
              <a:ext cx="1102619" cy="276499"/>
              <a:chOff x="6738929" y="2270918"/>
              <a:chExt cx="2766486" cy="693738"/>
            </a:xfrm>
            <a:grpFill/>
          </p:grpSpPr>
          <p:grpSp>
            <p:nvGrpSpPr>
              <p:cNvPr id="47" name="组合 46"/>
              <p:cNvGrpSpPr/>
              <p:nvPr/>
            </p:nvGrpSpPr>
            <p:grpSpPr>
              <a:xfrm>
                <a:off x="8180494" y="2355056"/>
                <a:ext cx="484188" cy="509588"/>
                <a:chOff x="6113463" y="3541713"/>
                <a:chExt cx="484188" cy="509588"/>
              </a:xfrm>
              <a:grpFill/>
            </p:grpSpPr>
            <p:sp>
              <p:nvSpPr>
                <p:cNvPr id="5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6738929" y="2270918"/>
                <a:ext cx="549275" cy="693738"/>
                <a:chOff x="6108700" y="2066926"/>
                <a:chExt cx="549275" cy="693738"/>
              </a:xfrm>
              <a:grpFill/>
            </p:grpSpPr>
            <p:sp>
              <p:nvSpPr>
                <p:cNvPr id="5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7532962" y="2451100"/>
                <a:ext cx="368300" cy="317500"/>
                <a:chOff x="6186488" y="2930526"/>
                <a:chExt cx="368300" cy="317500"/>
              </a:xfrm>
              <a:grpFill/>
            </p:grpSpPr>
            <p:sp>
              <p:nvSpPr>
                <p:cNvPr id="5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Aft>
                <a:spcPts val="100"/>
              </a:spcAft>
              <a:buFontTx/>
              <a:buNone/>
            </a:pPr>
            <a:endParaRPr lang="zh-CN" altLang="en-US"/>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smtClean="0"/>
              <a:t>模板</a:t>
            </a:r>
            <a:endParaRPr lang="zh-CN" altLang="en-US" dirty="0"/>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userDrawn="1"/>
        </p:nvGrpSpPr>
        <p:grpSpPr>
          <a:xfrm>
            <a:off x="1866428" y="1872369"/>
            <a:ext cx="8481919" cy="863927"/>
            <a:chOff x="1797415" y="1328902"/>
            <a:chExt cx="8481919" cy="863927"/>
          </a:xfrm>
        </p:grpSpPr>
        <p:grpSp>
          <p:nvGrpSpPr>
            <p:cNvPr id="6" name="组合 5"/>
            <p:cNvGrpSpPr/>
            <p:nvPr/>
          </p:nvGrpSpPr>
          <p:grpSpPr>
            <a:xfrm>
              <a:off x="6886532" y="1337094"/>
              <a:ext cx="3392802" cy="846135"/>
              <a:chOff x="10340336" y="2247899"/>
              <a:chExt cx="2724438" cy="679451"/>
            </a:xfrm>
          </p:grpSpPr>
          <p:sp>
            <p:nvSpPr>
              <p:cNvPr id="2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2" name="组合 21"/>
              <p:cNvGrpSpPr/>
              <p:nvPr/>
            </p:nvGrpSpPr>
            <p:grpSpPr>
              <a:xfrm>
                <a:off x="10340336" y="2247899"/>
                <a:ext cx="547688" cy="679451"/>
                <a:chOff x="5548313" y="2084388"/>
                <a:chExt cx="547688" cy="679451"/>
              </a:xfrm>
              <a:solidFill>
                <a:schemeClr val="bg1"/>
              </a:solidFill>
            </p:grpSpPr>
            <p:sp>
              <p:nvSpPr>
                <p:cNvPr id="2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3" name="组合 22"/>
              <p:cNvGrpSpPr/>
              <p:nvPr/>
            </p:nvGrpSpPr>
            <p:grpSpPr>
              <a:xfrm>
                <a:off x="11192276" y="2400300"/>
                <a:ext cx="322175" cy="373063"/>
                <a:chOff x="3792874" y="3138488"/>
                <a:chExt cx="322175" cy="373063"/>
              </a:xfrm>
              <a:solidFill>
                <a:schemeClr val="bg1"/>
              </a:solidFill>
            </p:grpSpPr>
            <p:sp>
              <p:nvSpPr>
                <p:cNvPr id="2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 name="组合 6"/>
            <p:cNvGrpSpPr/>
            <p:nvPr/>
          </p:nvGrpSpPr>
          <p:grpSpPr>
            <a:xfrm>
              <a:off x="1797415" y="1328902"/>
              <a:ext cx="3445163" cy="863927"/>
              <a:chOff x="6738929" y="2270918"/>
              <a:chExt cx="2766486" cy="693738"/>
            </a:xfrm>
          </p:grpSpPr>
          <p:grpSp>
            <p:nvGrpSpPr>
              <p:cNvPr id="8" name="组合 7"/>
              <p:cNvGrpSpPr/>
              <p:nvPr/>
            </p:nvGrpSpPr>
            <p:grpSpPr>
              <a:xfrm>
                <a:off x="8180494" y="2355056"/>
                <a:ext cx="484188" cy="509588"/>
                <a:chOff x="6113463" y="3541713"/>
                <a:chExt cx="484188" cy="509588"/>
              </a:xfrm>
              <a:solidFill>
                <a:schemeClr val="bg1"/>
              </a:solidFill>
            </p:grpSpPr>
            <p:sp>
              <p:nvSpPr>
                <p:cNvPr id="1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6738929" y="2270918"/>
                <a:ext cx="549275" cy="693738"/>
                <a:chOff x="6108700" y="2066926"/>
                <a:chExt cx="549275" cy="693738"/>
              </a:xfrm>
              <a:solidFill>
                <a:schemeClr val="bg1"/>
              </a:solidFill>
            </p:grpSpPr>
            <p:sp>
              <p:nvSpPr>
                <p:cNvPr id="1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7532962" y="2451100"/>
                <a:ext cx="368300" cy="317500"/>
                <a:chOff x="6186488" y="2930526"/>
                <a:chExt cx="368300" cy="317500"/>
              </a:xfrm>
              <a:solidFill>
                <a:schemeClr val="bg1"/>
              </a:solidFill>
            </p:grpSpPr>
            <p:sp>
              <p:nvSpPr>
                <p:cNvPr id="1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3" name="副标题 2"/>
          <p:cNvSpPr>
            <a:spLocks noGrp="1"/>
          </p:cNvSpPr>
          <p:nvPr>
            <p:ph type="subTitle" idx="1"/>
          </p:nvPr>
        </p:nvSpPr>
        <p:spPr>
          <a:xfrm>
            <a:off x="1216315" y="3871615"/>
            <a:ext cx="7287114" cy="781876"/>
          </a:xfrm>
        </p:spPr>
        <p:txBody>
          <a:bodyPr>
            <a:normAutofit/>
          </a:bodyPr>
          <a:lstStyle>
            <a:lvl1pPr marL="0" indent="0" algn="l">
              <a:buNone/>
              <a:defRPr sz="3200">
                <a:solidFill>
                  <a:schemeClr val="tx1"/>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14" name="文本占位符 12"/>
          <p:cNvSpPr>
            <a:spLocks noGrp="1"/>
          </p:cNvSpPr>
          <p:nvPr>
            <p:ph type="body" sz="quarter" idx="11" hasCustomPrompt="1"/>
          </p:nvPr>
        </p:nvSpPr>
        <p:spPr>
          <a:xfrm>
            <a:off x="1216315" y="5438453"/>
            <a:ext cx="7287114" cy="410333"/>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5" name="文本占位符 12"/>
          <p:cNvSpPr>
            <a:spLocks noGrp="1"/>
          </p:cNvSpPr>
          <p:nvPr>
            <p:ph type="body" sz="quarter" idx="12" hasCustomPrompt="1"/>
          </p:nvPr>
        </p:nvSpPr>
        <p:spPr>
          <a:xfrm>
            <a:off x="1216315" y="4908366"/>
            <a:ext cx="7287114"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13" name="文本占位符 12"/>
          <p:cNvSpPr>
            <a:spLocks noGrp="1"/>
          </p:cNvSpPr>
          <p:nvPr>
            <p:ph type="body" sz="quarter" idx="13" hasCustomPrompt="1"/>
          </p:nvPr>
        </p:nvSpPr>
        <p:spPr>
          <a:xfrm>
            <a:off x="1216315" y="1484311"/>
            <a:ext cx="7287114" cy="2267551"/>
          </a:xfrm>
        </p:spPr>
        <p:txBody>
          <a:bodyPr>
            <a:normAutofit/>
          </a:bodyPr>
          <a:lstStyle>
            <a:lvl1pPr marL="0" indent="0">
              <a:spcBef>
                <a:spcPts val="0"/>
              </a:spcBef>
              <a:buNone/>
              <a:defRPr sz="6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userDrawn="1"/>
        </p:nvGrpSpPr>
        <p:grpSpPr>
          <a:xfrm>
            <a:off x="9832019" y="2031917"/>
            <a:ext cx="1732861" cy="3286784"/>
            <a:chOff x="9778366" y="1977238"/>
            <a:chExt cx="1732861" cy="3286784"/>
          </a:xfrm>
          <a:solidFill>
            <a:schemeClr val="bg1">
              <a:alpha val="5000"/>
            </a:schemeClr>
          </a:solidFill>
        </p:grpSpPr>
        <p:grpSp>
          <p:nvGrpSpPr>
            <p:cNvPr id="17" name="组合 16"/>
            <p:cNvGrpSpPr/>
            <p:nvPr/>
          </p:nvGrpSpPr>
          <p:grpSpPr>
            <a:xfrm>
              <a:off x="9778366" y="2020414"/>
              <a:ext cx="567014" cy="3193100"/>
              <a:chOff x="11305242" y="2003776"/>
              <a:chExt cx="354194" cy="1994619"/>
            </a:xfrm>
            <a:grpFill/>
          </p:grpSpPr>
          <p:sp>
            <p:nvSpPr>
              <p:cNvPr id="32"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1382341" y="3698614"/>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1305242" y="2003776"/>
                <a:ext cx="354194" cy="439406"/>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380187" y="2628491"/>
                <a:ext cx="208353" cy="2412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8" name="组合 17"/>
            <p:cNvGrpSpPr/>
            <p:nvPr/>
          </p:nvGrpSpPr>
          <p:grpSpPr>
            <a:xfrm>
              <a:off x="10861863" y="1977238"/>
              <a:ext cx="649364" cy="3286784"/>
              <a:chOff x="10232762" y="2216649"/>
              <a:chExt cx="405635" cy="2053139"/>
            </a:xfrm>
            <a:grpFill/>
          </p:grpSpPr>
          <p:grpSp>
            <p:nvGrpSpPr>
              <p:cNvPr id="19" name="组合 18"/>
              <p:cNvGrpSpPr/>
              <p:nvPr/>
            </p:nvGrpSpPr>
            <p:grpSpPr>
              <a:xfrm>
                <a:off x="10279016" y="3306476"/>
                <a:ext cx="313128" cy="329555"/>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10268702" y="2216649"/>
                <a:ext cx="355220" cy="448646"/>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10332867" y="2868571"/>
                <a:ext cx="238182" cy="20533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10232762" y="3871448"/>
                <a:ext cx="405635" cy="398340"/>
                <a:chOff x="11854992" y="1994536"/>
                <a:chExt cx="405635" cy="398340"/>
              </a:xfrm>
              <a:grpFill/>
            </p:grpSpPr>
            <p:sp>
              <p:nvSpPr>
                <p:cNvPr id="23" name="Freeform 11"/>
                <p:cNvSpPr>
                  <a:spLocks noEditPoints="1"/>
                </p:cNvSpPr>
                <p:nvPr/>
              </p:nvSpPr>
              <p:spPr bwMode="auto">
                <a:xfrm>
                  <a:off x="11976099" y="1994536"/>
                  <a:ext cx="284528" cy="39834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11854992" y="2009127"/>
                  <a:ext cx="153208" cy="383749"/>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r>
              <a:rPr lang="en-US" altLang="zh-CN" dirty="0">
                <a:solidFill>
                  <a:schemeClr val="bg1">
                    <a:alpha val="5000"/>
                  </a:schemeClr>
                </a:solidFill>
              </a:rPr>
              <a:t>BEIJING INSTITUTE OF TECHNOLOGY</a:t>
            </a:r>
            <a:endParaRPr lang="en-US" altLang="zh-CN" dirty="0">
              <a:solidFill>
                <a:schemeClr val="bg1">
                  <a:alpha val="5000"/>
                </a:schemeClr>
              </a:solidFill>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r>
              <a:rPr lang="en-US" altLang="zh-CN" sz="8000" b="1" spc="50" dirty="0">
                <a:solidFill>
                  <a:schemeClr val="bg1">
                    <a:lumMod val="85000"/>
                  </a:schemeClr>
                </a:solidFill>
                <a:latin typeface="+mj-lt"/>
              </a:rPr>
              <a:t>Contents</a:t>
            </a:r>
            <a:r>
              <a:rPr lang="en-US" altLang="zh-CN" sz="4400" b="1" spc="50" dirty="0">
                <a:solidFill>
                  <a:schemeClr val="accent4"/>
                </a:solidFill>
                <a:latin typeface="+mj-lt"/>
              </a:rPr>
              <a:t>■</a:t>
            </a:r>
            <a:endParaRPr lang="zh-CN" altLang="en-US" sz="4400" b="1" spc="50" dirty="0">
              <a:solidFill>
                <a:schemeClr val="accent4"/>
              </a:solidFill>
              <a:latin typeface="+mj-lt"/>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r>
              <a:rPr lang="zh-CN" altLang="en-US" sz="3600" b="1" spc="600" dirty="0">
                <a:solidFill>
                  <a:schemeClr val="accent1"/>
                </a:solidFill>
              </a:rPr>
              <a:t>结构大纲</a:t>
            </a:r>
            <a:endParaRPr lang="zh-CN" altLang="en-US" sz="3600" b="1" spc="600" dirty="0">
              <a:solidFill>
                <a:schemeClr val="accent1"/>
              </a:solidFill>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algn="r"/>
            <a:r>
              <a:rPr lang="en-US" altLang="zh-CN" sz="1000" spc="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BEIJING</a:t>
            </a:r>
            <a:r>
              <a:rPr lang="en-US" altLang="zh-CN" sz="1000" spc="0" baseline="0"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INSTITUTE OF TECHNOLOGY</a:t>
            </a:r>
            <a:endParaRPr lang="zh-CN" altLang="en-US" sz="1000" spc="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userDrawn="1"/>
        </p:nvGrpSpPr>
        <p:grpSpPr>
          <a:xfrm>
            <a:off x="598941" y="6399999"/>
            <a:ext cx="2542613" cy="276499"/>
            <a:chOff x="598941" y="6399999"/>
            <a:chExt cx="2542613" cy="276499"/>
          </a:xfrm>
          <a:solidFill>
            <a:schemeClr val="bg1"/>
          </a:solidFill>
        </p:grpSpPr>
        <p:grpSp>
          <p:nvGrpSpPr>
            <p:cNvPr id="86" name="组合 85"/>
            <p:cNvGrpSpPr/>
            <p:nvPr/>
          </p:nvGrpSpPr>
          <p:grpSpPr>
            <a:xfrm>
              <a:off x="2055693" y="6402621"/>
              <a:ext cx="1085861" cy="270805"/>
              <a:chOff x="10340336" y="2247899"/>
              <a:chExt cx="2724438" cy="679451"/>
            </a:xfrm>
            <a:grpFill/>
          </p:grpSpPr>
          <p:sp>
            <p:nvSpPr>
              <p:cNvPr id="10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10340336" y="2247899"/>
                <a:ext cx="547688" cy="679451"/>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11192276" y="2400300"/>
                <a:ext cx="322175" cy="373063"/>
                <a:chOff x="3792874" y="3138488"/>
                <a:chExt cx="322175" cy="373063"/>
              </a:xfrm>
              <a:grpFill/>
            </p:grpSpPr>
            <p:sp>
              <p:nvSpPr>
                <p:cNvPr id="10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7" name="组合 86"/>
            <p:cNvGrpSpPr/>
            <p:nvPr/>
          </p:nvGrpSpPr>
          <p:grpSpPr>
            <a:xfrm>
              <a:off x="598941" y="6399999"/>
              <a:ext cx="1102619" cy="276499"/>
              <a:chOff x="6738929" y="2270918"/>
              <a:chExt cx="2766486" cy="693738"/>
            </a:xfrm>
            <a:grpFill/>
          </p:grpSpPr>
          <p:grpSp>
            <p:nvGrpSpPr>
              <p:cNvPr id="88" name="组合 87"/>
              <p:cNvGrpSpPr/>
              <p:nvPr/>
            </p:nvGrpSpPr>
            <p:grpSpPr>
              <a:xfrm>
                <a:off x="8180494" y="2355056"/>
                <a:ext cx="484188" cy="5095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6738929" y="2270918"/>
                <a:ext cx="549275" cy="693738"/>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7532962" y="2451100"/>
                <a:ext cx="368300" cy="317500"/>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9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userDrawn="1"/>
        </p:nvGrpSpPr>
        <p:grpSpPr>
          <a:xfrm>
            <a:off x="598941" y="6399999"/>
            <a:ext cx="2542613" cy="276499"/>
            <a:chOff x="598941" y="6399999"/>
            <a:chExt cx="2542613" cy="276499"/>
          </a:xfrm>
          <a:solidFill>
            <a:schemeClr val="bg1"/>
          </a:solidFill>
        </p:grpSpPr>
        <p:grpSp>
          <p:nvGrpSpPr>
            <p:cNvPr id="67" name="组合 66"/>
            <p:cNvGrpSpPr/>
            <p:nvPr/>
          </p:nvGrpSpPr>
          <p:grpSpPr>
            <a:xfrm>
              <a:off x="2055693" y="6402621"/>
              <a:ext cx="1085861" cy="270805"/>
              <a:chOff x="10340336" y="2247899"/>
              <a:chExt cx="2724438" cy="679451"/>
            </a:xfrm>
            <a:grpFill/>
          </p:grpSpPr>
          <p:sp>
            <p:nvSpPr>
              <p:cNvPr id="81"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2"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3" name="组合 82"/>
              <p:cNvGrpSpPr/>
              <p:nvPr/>
            </p:nvGrpSpPr>
            <p:grpSpPr>
              <a:xfrm>
                <a:off x="10340336" y="2247899"/>
                <a:ext cx="547688" cy="679451"/>
                <a:chOff x="5548313" y="2084388"/>
                <a:chExt cx="547688" cy="679451"/>
              </a:xfrm>
              <a:grpFill/>
            </p:grpSpPr>
            <p:sp>
              <p:nvSpPr>
                <p:cNvPr id="8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4" name="组合 83"/>
              <p:cNvGrpSpPr/>
              <p:nvPr/>
            </p:nvGrpSpPr>
            <p:grpSpPr>
              <a:xfrm>
                <a:off x="11192276" y="2400300"/>
                <a:ext cx="322175" cy="373063"/>
                <a:chOff x="3792874" y="3138488"/>
                <a:chExt cx="322175" cy="373063"/>
              </a:xfrm>
              <a:grpFill/>
            </p:grpSpPr>
            <p:sp>
              <p:nvSpPr>
                <p:cNvPr id="85"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8" name="组合 67"/>
            <p:cNvGrpSpPr/>
            <p:nvPr/>
          </p:nvGrpSpPr>
          <p:grpSpPr>
            <a:xfrm>
              <a:off x="598941" y="6399999"/>
              <a:ext cx="1102619" cy="276499"/>
              <a:chOff x="6738929" y="2270918"/>
              <a:chExt cx="2766486" cy="693738"/>
            </a:xfrm>
            <a:grpFill/>
          </p:grpSpPr>
          <p:grpSp>
            <p:nvGrpSpPr>
              <p:cNvPr id="69" name="组合 68"/>
              <p:cNvGrpSpPr/>
              <p:nvPr/>
            </p:nvGrpSpPr>
            <p:grpSpPr>
              <a:xfrm>
                <a:off x="8180494" y="2355056"/>
                <a:ext cx="484188" cy="509588"/>
                <a:chOff x="6113463" y="3541713"/>
                <a:chExt cx="484188" cy="509588"/>
              </a:xfrm>
              <a:grpFill/>
            </p:grpSpPr>
            <p:sp>
              <p:nvSpPr>
                <p:cNvPr id="7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0" name="组合 69"/>
              <p:cNvGrpSpPr/>
              <p:nvPr/>
            </p:nvGrpSpPr>
            <p:grpSpPr>
              <a:xfrm>
                <a:off x="6738929" y="2270918"/>
                <a:ext cx="549275" cy="693738"/>
                <a:chOff x="6108700" y="2066926"/>
                <a:chExt cx="549275" cy="693738"/>
              </a:xfrm>
              <a:grpFill/>
            </p:grpSpPr>
            <p:sp>
              <p:nvSpPr>
                <p:cNvPr id="7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1" name="组合 70"/>
              <p:cNvGrpSpPr/>
              <p:nvPr/>
            </p:nvGrpSpPr>
            <p:grpSpPr>
              <a:xfrm>
                <a:off x="7532962" y="2451100"/>
                <a:ext cx="368300" cy="317500"/>
                <a:chOff x="6186488" y="2930526"/>
                <a:chExt cx="368300" cy="317500"/>
              </a:xfrm>
              <a:grpFill/>
            </p:grpSpPr>
            <p:sp>
              <p:nvSpPr>
                <p:cNvPr id="7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2"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3"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87" name="图片 86"/>
          <p:cNvPicPr>
            <a:picLocks noChangeAspect="1"/>
          </p:cNvPicPr>
          <p:nvPr userDrawn="1"/>
        </p:nvPicPr>
        <p:blipFill rotWithShape="1">
          <a:blip r:embed="rId2" cstate="hq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defTabSz="91440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smtClean="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hq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97100" cy="923330"/>
          </a:xfrm>
          <a:prstGeom prst="rect">
            <a:avLst/>
          </a:prstGeom>
        </p:spPr>
        <p:txBody>
          <a:bodyPr wrap="square">
            <a:spAutoFit/>
          </a:bodyPr>
          <a:lstStyle/>
          <a:p>
            <a:pPr lvl="0" algn="dist"/>
            <a:r>
              <a:rPr lang="zh-CN" altLang="en-US" sz="5400" spc="600" dirty="0">
                <a:solidFill>
                  <a:schemeClr val="bg1"/>
                </a:solidFill>
                <a:latin typeface="+mn-ea"/>
                <a:ea typeface="+mn-ea"/>
              </a:rPr>
              <a:t>目录</a:t>
            </a:r>
            <a:endParaRPr lang="zh-CN" altLang="en-US" sz="5400" spc="600" dirty="0">
              <a:solidFill>
                <a:schemeClr val="bg1"/>
              </a:solidFill>
              <a:latin typeface="+mn-ea"/>
              <a:ea typeface="+mn-ea"/>
            </a:endParaRPr>
          </a:p>
        </p:txBody>
      </p:sp>
      <p:sp>
        <p:nvSpPr>
          <p:cNvPr id="44" name="矩形 43"/>
          <p:cNvSpPr/>
          <p:nvPr userDrawn="1"/>
        </p:nvSpPr>
        <p:spPr>
          <a:xfrm>
            <a:off x="963806" y="3595872"/>
            <a:ext cx="1906502" cy="461665"/>
          </a:xfrm>
          <a:prstGeom prst="rect">
            <a:avLst/>
          </a:prstGeom>
        </p:spPr>
        <p:txBody>
          <a:bodyPr wrap="square">
            <a:spAutoFit/>
          </a:bodyPr>
          <a:lstStyle/>
          <a:p>
            <a:pPr lvl="0" algn="dist"/>
            <a:r>
              <a:rPr lang="en-US" altLang="zh-CN" sz="2400" dirty="0">
                <a:solidFill>
                  <a:schemeClr val="bg1"/>
                </a:solidFill>
              </a:rPr>
              <a:t>CONTENTS</a:t>
            </a:r>
            <a:endParaRPr lang="en-US" altLang="zh-CN" sz="2400" dirty="0">
              <a:solidFill>
                <a:schemeClr val="bg1"/>
              </a:solidFill>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r>
              <a:rPr lang="zh-CN" altLang="en-US" dirty="0" smtClean="0"/>
              <a:t>▶</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30000"/>
              </a:lnSpc>
            </a:pPr>
            <a:endParaRPr lang="zh-CN" altLang="en-US">
              <a:cs typeface="+mn-ea"/>
            </a:endParaRPr>
          </a:p>
        </p:txBody>
      </p:sp>
      <p:grpSp>
        <p:nvGrpSpPr>
          <p:cNvPr id="115" name="组合 114"/>
          <p:cNvGrpSpPr/>
          <p:nvPr userDrawn="1"/>
        </p:nvGrpSpPr>
        <p:grpSpPr>
          <a:xfrm>
            <a:off x="684666" y="6423435"/>
            <a:ext cx="1915659" cy="208321"/>
            <a:chOff x="598941" y="6399999"/>
            <a:chExt cx="2542613" cy="276499"/>
          </a:xfrm>
          <a:solidFill>
            <a:schemeClr val="accent3"/>
          </a:solidFill>
        </p:grpSpPr>
        <p:grpSp>
          <p:nvGrpSpPr>
            <p:cNvPr id="117" name="组合 116"/>
            <p:cNvGrpSpPr/>
            <p:nvPr/>
          </p:nvGrpSpPr>
          <p:grpSpPr>
            <a:xfrm>
              <a:off x="2055693" y="6402621"/>
              <a:ext cx="1085861" cy="270805"/>
              <a:chOff x="10340336" y="2247899"/>
              <a:chExt cx="2724438" cy="679451"/>
            </a:xfrm>
            <a:grpFill/>
          </p:grpSpPr>
          <p:sp>
            <p:nvSpPr>
              <p:cNvPr id="134"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35"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36" name="组合 135"/>
              <p:cNvGrpSpPr/>
              <p:nvPr/>
            </p:nvGrpSpPr>
            <p:grpSpPr>
              <a:xfrm>
                <a:off x="10340336" y="2247899"/>
                <a:ext cx="547688" cy="679451"/>
                <a:chOff x="5548313" y="2084388"/>
                <a:chExt cx="547688" cy="679451"/>
              </a:xfrm>
              <a:grpFill/>
            </p:grpSpPr>
            <p:sp>
              <p:nvSpPr>
                <p:cNvPr id="14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7" name="组合 136"/>
              <p:cNvGrpSpPr/>
              <p:nvPr/>
            </p:nvGrpSpPr>
            <p:grpSpPr>
              <a:xfrm>
                <a:off x="11192276" y="2400300"/>
                <a:ext cx="322175" cy="373063"/>
                <a:chOff x="3792874" y="3138488"/>
                <a:chExt cx="322175" cy="373063"/>
              </a:xfrm>
              <a:grpFill/>
            </p:grpSpPr>
            <p:sp>
              <p:nvSpPr>
                <p:cNvPr id="138"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8" name="组合 117"/>
            <p:cNvGrpSpPr/>
            <p:nvPr/>
          </p:nvGrpSpPr>
          <p:grpSpPr>
            <a:xfrm>
              <a:off x="598941" y="6399999"/>
              <a:ext cx="1102619" cy="276499"/>
              <a:chOff x="6738929" y="2270918"/>
              <a:chExt cx="2766486" cy="693738"/>
            </a:xfrm>
            <a:grpFill/>
          </p:grpSpPr>
          <p:grpSp>
            <p:nvGrpSpPr>
              <p:cNvPr id="119" name="组合 118"/>
              <p:cNvGrpSpPr/>
              <p:nvPr/>
            </p:nvGrpSpPr>
            <p:grpSpPr>
              <a:xfrm>
                <a:off x="8180494" y="2355056"/>
                <a:ext cx="484188" cy="509588"/>
                <a:chOff x="6113463" y="3541713"/>
                <a:chExt cx="484188" cy="509588"/>
              </a:xfrm>
              <a:grpFill/>
            </p:grpSpPr>
            <p:sp>
              <p:nvSpPr>
                <p:cNvPr id="13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1" name="组合 120"/>
              <p:cNvGrpSpPr/>
              <p:nvPr/>
            </p:nvGrpSpPr>
            <p:grpSpPr>
              <a:xfrm>
                <a:off x="6738929" y="2270918"/>
                <a:ext cx="549275" cy="693738"/>
                <a:chOff x="6108700" y="2066926"/>
                <a:chExt cx="549275" cy="693738"/>
              </a:xfrm>
              <a:grpFill/>
            </p:grpSpPr>
            <p:sp>
              <p:nvSpPr>
                <p:cNvPr id="13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4" name="组合 123"/>
              <p:cNvGrpSpPr/>
              <p:nvPr/>
            </p:nvGrpSpPr>
            <p:grpSpPr>
              <a:xfrm>
                <a:off x="7532962" y="2451100"/>
                <a:ext cx="368300" cy="317500"/>
                <a:chOff x="6186488" y="2930526"/>
                <a:chExt cx="368300" cy="317500"/>
              </a:xfrm>
              <a:grpFill/>
            </p:grpSpPr>
            <p:sp>
              <p:nvSpPr>
                <p:cNvPr id="12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5"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26"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smtClean="0">
                <a:solidFill>
                  <a:schemeClr val="accent3"/>
                </a:solidFill>
                <a:latin typeface="+mn-ea"/>
              </a:rPr>
              <a:t>◀ BIT</a:t>
            </a:r>
            <a:r>
              <a:rPr lang="en-US" altLang="zh-CN" sz="2400" b="1" i="0" spc="100" baseline="0" dirty="0" smtClean="0">
                <a:solidFill>
                  <a:schemeClr val="accent3"/>
                </a:solidFill>
                <a:latin typeface="+mn-ea"/>
              </a:rPr>
              <a:t> </a:t>
            </a:r>
            <a:r>
              <a:rPr lang="en-US" altLang="zh-CN" sz="2400" b="1" i="0" spc="100" dirty="0" smtClean="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r>
              <a:rPr lang="en-US" altLang="zh-CN" sz="72000" dirty="0" smtClean="0">
                <a:solidFill>
                  <a:schemeClr val="bg1">
                    <a:alpha val="40000"/>
                  </a:schemeClr>
                </a:solidFill>
              </a:rPr>
              <a:t>0</a:t>
            </a:r>
            <a:endParaRPr lang="zh-CN" altLang="en-US" sz="72000" dirty="0">
              <a:solidFill>
                <a:schemeClr val="bg1">
                  <a:alpha val="40000"/>
                </a:schemeClr>
              </a:solidFill>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transition spd="med">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grpSp>
        <p:nvGrpSpPr>
          <p:cNvPr id="8" name="组合 7"/>
          <p:cNvGrpSpPr/>
          <p:nvPr userDrawn="1"/>
        </p:nvGrpSpPr>
        <p:grpSpPr>
          <a:xfrm>
            <a:off x="598941" y="6399999"/>
            <a:ext cx="2542613" cy="276499"/>
            <a:chOff x="598941" y="6399999"/>
            <a:chExt cx="2542613" cy="276499"/>
          </a:xfrm>
          <a:solidFill>
            <a:schemeClr val="accent3"/>
          </a:solidFill>
        </p:grpSpPr>
        <p:grpSp>
          <p:nvGrpSpPr>
            <p:cNvPr id="9" name="组合 8"/>
            <p:cNvGrpSpPr/>
            <p:nvPr/>
          </p:nvGrpSpPr>
          <p:grpSpPr>
            <a:xfrm>
              <a:off x="2055693" y="6402621"/>
              <a:ext cx="1085861" cy="270805"/>
              <a:chOff x="10340336" y="2247899"/>
              <a:chExt cx="2724438" cy="679451"/>
            </a:xfrm>
            <a:grpFill/>
          </p:grpSpPr>
          <p:sp>
            <p:nvSpPr>
              <p:cNvPr id="23"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25" name="组合 24"/>
              <p:cNvGrpSpPr/>
              <p:nvPr/>
            </p:nvGrpSpPr>
            <p:grpSpPr>
              <a:xfrm>
                <a:off x="10340336" y="2247899"/>
                <a:ext cx="547688" cy="679451"/>
                <a:chOff x="5548313" y="2084388"/>
                <a:chExt cx="547688" cy="679451"/>
              </a:xfrm>
              <a:grpFill/>
            </p:grpSpPr>
            <p:sp>
              <p:nvSpPr>
                <p:cNvPr id="30"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6" name="组合 25"/>
              <p:cNvGrpSpPr/>
              <p:nvPr/>
            </p:nvGrpSpPr>
            <p:grpSpPr>
              <a:xfrm>
                <a:off x="11192276" y="2400300"/>
                <a:ext cx="322175" cy="373063"/>
                <a:chOff x="3792874" y="3138488"/>
                <a:chExt cx="322175" cy="373063"/>
              </a:xfrm>
              <a:grpFill/>
            </p:grpSpPr>
            <p:sp>
              <p:nvSpPr>
                <p:cNvPr id="27"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0" name="组合 9"/>
            <p:cNvGrpSpPr/>
            <p:nvPr/>
          </p:nvGrpSpPr>
          <p:grpSpPr>
            <a:xfrm>
              <a:off x="598941" y="6399999"/>
              <a:ext cx="1102619" cy="276499"/>
              <a:chOff x="6738929" y="2270918"/>
              <a:chExt cx="2766486" cy="693738"/>
            </a:xfrm>
            <a:grpFill/>
          </p:grpSpPr>
          <p:grpSp>
            <p:nvGrpSpPr>
              <p:cNvPr id="11" name="组合 10"/>
              <p:cNvGrpSpPr/>
              <p:nvPr/>
            </p:nvGrpSpPr>
            <p:grpSpPr>
              <a:xfrm>
                <a:off x="8180494" y="2355056"/>
                <a:ext cx="484188" cy="509588"/>
                <a:chOff x="6113463" y="3541713"/>
                <a:chExt cx="484188" cy="509588"/>
              </a:xfrm>
              <a:grpFill/>
            </p:grpSpPr>
            <p:sp>
              <p:nvSpPr>
                <p:cNvPr id="21"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6738929" y="2270918"/>
                <a:ext cx="549275" cy="693738"/>
                <a:chOff x="6108700" y="2066926"/>
                <a:chExt cx="549275" cy="693738"/>
              </a:xfrm>
              <a:grpFill/>
            </p:grpSpPr>
            <p:sp>
              <p:nvSpPr>
                <p:cNvPr id="19"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532962" y="2451100"/>
                <a:ext cx="368300" cy="317500"/>
                <a:chOff x="6186488" y="2930526"/>
                <a:chExt cx="368300" cy="317500"/>
              </a:xfrm>
              <a:grpFill/>
            </p:grpSpPr>
            <p:sp>
              <p:nvSpPr>
                <p:cNvPr id="16"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15"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smtClean="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smtClean="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grpSp>
        <p:nvGrpSpPr>
          <p:cNvPr id="13" name="组合 12"/>
          <p:cNvGrpSpPr/>
          <p:nvPr userDrawn="1"/>
        </p:nvGrpSpPr>
        <p:grpSpPr>
          <a:xfrm>
            <a:off x="598941" y="6399999"/>
            <a:ext cx="2542613" cy="276499"/>
            <a:chOff x="598941" y="6399999"/>
            <a:chExt cx="2542613" cy="276499"/>
          </a:xfrm>
          <a:solidFill>
            <a:schemeClr val="bg1"/>
          </a:solidFill>
        </p:grpSpPr>
        <p:grpSp>
          <p:nvGrpSpPr>
            <p:cNvPr id="14" name="组合 13"/>
            <p:cNvGrpSpPr/>
            <p:nvPr/>
          </p:nvGrpSpPr>
          <p:grpSpPr>
            <a:xfrm>
              <a:off x="2055693" y="6402621"/>
              <a:ext cx="1085861" cy="270805"/>
              <a:chOff x="10340336" y="2247899"/>
              <a:chExt cx="2724438" cy="679451"/>
            </a:xfrm>
            <a:grpFill/>
          </p:grpSpPr>
          <p:sp>
            <p:nvSpPr>
              <p:cNvPr id="28"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29"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0" name="组合 29"/>
              <p:cNvGrpSpPr/>
              <p:nvPr/>
            </p:nvGrpSpPr>
            <p:grpSpPr>
              <a:xfrm>
                <a:off x="10340336" y="2247899"/>
                <a:ext cx="547688" cy="679451"/>
                <a:chOff x="5548313" y="2084388"/>
                <a:chExt cx="547688" cy="679451"/>
              </a:xfrm>
              <a:grpFill/>
            </p:grpSpPr>
            <p:sp>
              <p:nvSpPr>
                <p:cNvPr id="35"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1" name="组合 30"/>
              <p:cNvGrpSpPr/>
              <p:nvPr/>
            </p:nvGrpSpPr>
            <p:grpSpPr>
              <a:xfrm>
                <a:off x="11192276" y="2400300"/>
                <a:ext cx="322175" cy="373063"/>
                <a:chOff x="3792874" y="3138488"/>
                <a:chExt cx="322175" cy="373063"/>
              </a:xfrm>
              <a:grpFill/>
            </p:grpSpPr>
            <p:sp>
              <p:nvSpPr>
                <p:cNvPr id="32"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5" name="组合 14"/>
            <p:cNvGrpSpPr/>
            <p:nvPr/>
          </p:nvGrpSpPr>
          <p:grpSpPr>
            <a:xfrm>
              <a:off x="598941" y="6399999"/>
              <a:ext cx="1102619" cy="276499"/>
              <a:chOff x="6738929" y="2270918"/>
              <a:chExt cx="2766486" cy="693738"/>
            </a:xfrm>
            <a:grpFill/>
          </p:grpSpPr>
          <p:grpSp>
            <p:nvGrpSpPr>
              <p:cNvPr id="16" name="组合 15"/>
              <p:cNvGrpSpPr/>
              <p:nvPr/>
            </p:nvGrpSpPr>
            <p:grpSpPr>
              <a:xfrm>
                <a:off x="8180494" y="2355056"/>
                <a:ext cx="484188" cy="509588"/>
                <a:chOff x="6113463" y="3541713"/>
                <a:chExt cx="484188" cy="509588"/>
              </a:xfrm>
              <a:grpFill/>
            </p:grpSpPr>
            <p:sp>
              <p:nvSpPr>
                <p:cNvPr id="26"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 name="组合 16"/>
              <p:cNvGrpSpPr/>
              <p:nvPr/>
            </p:nvGrpSpPr>
            <p:grpSpPr>
              <a:xfrm>
                <a:off x="6738929" y="2270918"/>
                <a:ext cx="549275" cy="693738"/>
                <a:chOff x="6108700" y="2066926"/>
                <a:chExt cx="549275" cy="693738"/>
              </a:xfrm>
              <a:grpFill/>
            </p:grpSpPr>
            <p:sp>
              <p:nvSpPr>
                <p:cNvPr id="24"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7532962" y="2451100"/>
                <a:ext cx="368300" cy="317500"/>
                <a:chOff x="6186488" y="2930526"/>
                <a:chExt cx="368300" cy="317500"/>
              </a:xfrm>
              <a:grpFill/>
            </p:grpSpPr>
            <p:sp>
              <p:nvSpPr>
                <p:cNvPr id="21"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0"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smtClean="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smtClean="0"/>
              <a:t>北京理工大学</a:t>
            </a:r>
            <a:br>
              <a:rPr lang="zh-CN" altLang="en-US" dirty="0" smtClean="0"/>
            </a:br>
            <a:r>
              <a:rPr lang="zh-CN" altLang="en-US" dirty="0" smtClean="0"/>
              <a:t>毕业设计论文答辩模板</a:t>
            </a:r>
            <a:endParaRPr lang="zh-CN" altLang="en-US" dirty="0"/>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smtClean="0">
                <a:solidFill>
                  <a:schemeClr val="accent3"/>
                </a:solidFill>
                <a:latin typeface="+mn-ea"/>
                <a:ea typeface="+mn-ea"/>
              </a:rPr>
              <a:t>BIT</a:t>
            </a:r>
            <a:r>
              <a:rPr lang="en-US" altLang="zh-CN" sz="1400" b="0" i="0" spc="100" baseline="0" dirty="0" smtClean="0">
                <a:solidFill>
                  <a:schemeClr val="accent3"/>
                </a:solidFill>
                <a:latin typeface="+mn-ea"/>
              </a:rPr>
              <a:t> </a:t>
            </a:r>
            <a:r>
              <a:rPr lang="en-US" altLang="zh-CN" sz="1400" b="1" i="0" spc="100" baseline="0" dirty="0" smtClean="0">
                <a:solidFill>
                  <a:schemeClr val="accent3"/>
                </a:solidFill>
                <a:latin typeface="+mn-ea"/>
              </a:rPr>
              <a:t>|</a:t>
            </a:r>
            <a:r>
              <a:rPr lang="en-US" altLang="zh-CN" sz="1400" b="0" i="0" spc="100" baseline="0" dirty="0" smtClean="0">
                <a:solidFill>
                  <a:schemeClr val="accent3"/>
                </a:solidFill>
                <a:latin typeface="+mn-ea"/>
              </a:rPr>
              <a:t> </a:t>
            </a:r>
            <a:r>
              <a:rPr lang="en-US" altLang="zh-CN" sz="1400" b="1" i="0" spc="100" baseline="0" dirty="0" smtClean="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spTree>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0" Type="http://schemas.openxmlformats.org/officeDocument/2006/relationships/theme" Target="../theme/theme1.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ransition spd="med">
    <p:fade/>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1.xml"/><Relationship Id="rId2" Type="http://schemas.openxmlformats.org/officeDocument/2006/relationships/image" Target="../media/image37.png"/><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1.xml"/><Relationship Id="rId1"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1.xml"/><Relationship Id="rId1"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1.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1.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1.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1.xml"/><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1.xml"/><Relationship Id="rId2" Type="http://schemas.openxmlformats.org/officeDocument/2006/relationships/tags" Target="../tags/tag12.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03276" y="4286889"/>
            <a:ext cx="10585448" cy="892503"/>
          </a:xfrm>
          <a:prstGeom prst="rect">
            <a:avLst/>
          </a:prstGeom>
        </p:spPr>
        <p:txBody>
          <a:bodyPr tIns="0" bIns="0" anchor="ctr" anchorCtr="0"/>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zh-CN" altLang="en-US" sz="3000" b="1" dirty="0" smtClean="0"/>
              <a:t>基于国产密码算法的云计算网络信息传输认证系统设计与实现</a:t>
            </a:r>
            <a:endParaRPr lang="zh-CN" altLang="en-US" sz="3000" b="1" dirty="0" smtClean="0"/>
          </a:p>
        </p:txBody>
      </p:sp>
      <p:sp>
        <p:nvSpPr>
          <p:cNvPr id="7" name="副标题 2"/>
          <p:cNvSpPr txBox="1"/>
          <p:nvPr/>
        </p:nvSpPr>
        <p:spPr>
          <a:xfrm>
            <a:off x="803276" y="4972427"/>
            <a:ext cx="10585448" cy="508452"/>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solidFill>
                  <a:schemeClr val="accent3"/>
                </a:solidFill>
              </a:rPr>
              <a:t>Design And Implementation Of Information Transmission And Authentication System In Cloud Computing Network Based On Domestic Cryptography Algorithm</a:t>
            </a:r>
            <a:endParaRPr lang="zh-CN" altLang="en-US" sz="1800" dirty="0">
              <a:solidFill>
                <a:schemeClr val="accent3"/>
              </a:solidFill>
            </a:endParaRPr>
          </a:p>
        </p:txBody>
      </p:sp>
      <p:sp>
        <p:nvSpPr>
          <p:cNvPr id="8" name="文本占位符 34"/>
          <p:cNvSpPr txBox="1"/>
          <p:nvPr/>
        </p:nvSpPr>
        <p:spPr>
          <a:xfrm>
            <a:off x="803275" y="5500576"/>
            <a:ext cx="10585450" cy="595123"/>
          </a:xfrm>
          <a:prstGeom prst="rect">
            <a:avLst/>
          </a:prstGeom>
        </p:spPr>
        <p:txBody>
          <a:bodyPr lIns="72000" tIns="0" rIns="7200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1800" dirty="0">
                <a:solidFill>
                  <a:schemeClr val="tx1">
                    <a:lumMod val="75000"/>
                    <a:lumOff val="25000"/>
                  </a:schemeClr>
                </a:solidFill>
              </a:rPr>
              <a:t>答辩人</a:t>
            </a:r>
            <a:r>
              <a:rPr lang="zh-CN" altLang="en-US" sz="1800" dirty="0" smtClean="0">
                <a:solidFill>
                  <a:schemeClr val="tx1">
                    <a:lumMod val="75000"/>
                    <a:lumOff val="25000"/>
                  </a:schemeClr>
                </a:solidFill>
              </a:rPr>
              <a:t>：侯添久       导　师：闫怀志      </a:t>
            </a:r>
            <a:r>
              <a:rPr lang="zh-CN" altLang="en-US" sz="1800" dirty="0">
                <a:solidFill>
                  <a:schemeClr val="tx1">
                    <a:lumMod val="75000"/>
                    <a:lumOff val="25000"/>
                  </a:schemeClr>
                </a:solidFill>
              </a:rPr>
              <a:t>时间</a:t>
            </a:r>
            <a:r>
              <a:rPr lang="zh-CN" altLang="en-US" sz="1800" dirty="0" smtClean="0">
                <a:solidFill>
                  <a:schemeClr val="tx1">
                    <a:lumMod val="75000"/>
                    <a:lumOff val="25000"/>
                  </a:schemeClr>
                </a:solidFill>
              </a:rPr>
              <a:t>：</a:t>
            </a:r>
            <a:r>
              <a:rPr lang="en-US" altLang="zh-CN" sz="1800" dirty="0" smtClean="0">
                <a:solidFill>
                  <a:schemeClr val="tx1">
                    <a:lumMod val="75000"/>
                    <a:lumOff val="25000"/>
                  </a:schemeClr>
                </a:solidFill>
              </a:rPr>
              <a:t>2020-6-18</a:t>
            </a:r>
            <a:endParaRPr lang="zh-CN" altLang="en-US" sz="1800" dirty="0">
              <a:solidFill>
                <a:schemeClr val="tx1">
                  <a:lumMod val="75000"/>
                  <a:lumOff val="25000"/>
                </a:schemeClr>
              </a:solidFill>
            </a:endParaRPr>
          </a:p>
        </p:txBody>
      </p:sp>
    </p:spTree>
  </p:cSld>
  <p:clrMapOvr>
    <a:masterClrMapping/>
  </p:clrMapOvr>
  <p:transition spd="med">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smtClean="0"/>
              <a:t>同态性</a:t>
            </a:r>
            <a:r>
              <a:rPr lang="zh-CN" altLang="en-US" dirty="0" smtClean="0"/>
              <a:t>研究方法</a:t>
            </a:r>
            <a:endParaRPr lang="zh-CN" altLang="en-US" dirty="0" smtClean="0"/>
          </a:p>
        </p:txBody>
      </p:sp>
      <p:sp>
        <p:nvSpPr>
          <p:cNvPr id="11" name="内容占位符 1"/>
          <p:cNvSpPr txBox="1"/>
          <p:nvPr/>
        </p:nvSpPr>
        <p:spPr>
          <a:xfrm>
            <a:off x="1539631" y="1700198"/>
            <a:ext cx="9100038" cy="3610708"/>
          </a:xfrm>
          <a:prstGeom prst="rect">
            <a:avLst/>
          </a:prstGeom>
        </p:spPr>
        <p:txBody>
          <a:bodyPr vert="horz" lIns="0" tIns="0" rIns="0" bIns="0" rtlCol="0">
            <a:normAutofit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客户端接收用户输入，对用户输入的字符进行加密，以</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作为输入结束的标志，通过</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socket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将数据发送给服务端，服务端接收到密文后对密文进行字符串的拼接操作，将拼接的结果以及客户端发送的每个字符串密文放在一个列表中，然后将列表通过</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socket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发送给客户端，客户端拿接收到数据后，对拼接的结果进行解密，再通过分割字符串的方式分开解密，最后对比两者的结果。</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smtClean="0"/>
              <a:t>算法效率分析</a:t>
            </a:r>
            <a:r>
              <a:rPr lang="zh-CN" altLang="en-US" dirty="0" smtClean="0"/>
              <a:t>方法</a:t>
            </a:r>
            <a:endParaRPr lang="zh-CN" altLang="en-US" dirty="0" smtClean="0"/>
          </a:p>
        </p:txBody>
      </p:sp>
      <p:sp>
        <p:nvSpPr>
          <p:cNvPr id="11" name="内容占位符 1"/>
          <p:cNvSpPr txBox="1"/>
          <p:nvPr/>
        </p:nvSpPr>
        <p:spPr>
          <a:xfrm>
            <a:off x="1539631" y="1700198"/>
            <a:ext cx="9100038" cy="3610708"/>
          </a:xfrm>
          <a:prstGeom prst="rect">
            <a:avLst/>
          </a:prstGeom>
        </p:spPr>
        <p:txBody>
          <a:bodyPr vert="horz" lIns="0" tIns="0" rIns="0" bIns="0" rtlCol="0">
            <a:normAutofit fontScale="90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对于一个算法效率最好的衡量指标是其运行的时间，但是由于操作系统资源是动态变化的，每一次运行系统为其分配的内存，</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CPU</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等都是不相同的，而这些因素会大大影响结果。考虑使用此公式：</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平均数</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某一次运行时间</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给定误差，就可以尽可能的减小系统资源分配不均对结果造成的影响。使用某种密码算法加解密</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n</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次，求得其平均时间，同时在额外</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运行一次，两者时间相减判断是否小于等于给定误差。本课题给定误差设置为</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0.5ms</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4378166" cy="857460"/>
            <a:chOff x="5588007" y="1590635"/>
            <a:chExt cx="4378166" cy="857460"/>
          </a:xfrm>
        </p:grpSpPr>
        <p:sp>
          <p:nvSpPr>
            <p:cNvPr id="19" name="文本框 18"/>
            <p:cNvSpPr txBox="1"/>
            <p:nvPr/>
          </p:nvSpPr>
          <p:spPr>
            <a:xfrm>
              <a:off x="6549853" y="1696200"/>
              <a:ext cx="3416320" cy="646331"/>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实验结果与分析</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latin typeface="Century Gothic" panose="020B0502020202020204" pitchFamily="34" charset="0"/>
                </a:rPr>
                <a:t>3</a:t>
              </a:r>
              <a:endParaRPr lang="zh-CN" altLang="en-US" sz="4000" b="1" dirty="0">
                <a:latin typeface="Century Gothic" panose="020B0502020202020204" pitchFamily="34" charset="0"/>
              </a:endParaRPr>
            </a:p>
          </p:txBody>
        </p:sp>
      </p:grpSp>
    </p:spTree>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SM2</a:t>
            </a:r>
            <a:r>
              <a:rPr dirty="0" smtClean="0">
                <a:sym typeface="+mn-ea"/>
              </a:rPr>
              <a:t>同态性分析</a:t>
            </a:r>
            <a:endParaRPr lang="zh-CN" altLang="en-US" dirty="0"/>
          </a:p>
        </p:txBody>
      </p:sp>
      <p:pic>
        <p:nvPicPr>
          <p:cNvPr id="5" name="图片 4"/>
          <p:cNvPicPr>
            <a:picLocks noChangeAspect="1"/>
          </p:cNvPicPr>
          <p:nvPr>
            <p:custDataLst>
              <p:tags r:id="rId1"/>
            </p:custDataLst>
          </p:nvPr>
        </p:nvPicPr>
        <p:blipFill>
          <a:blip r:embed="rId2"/>
          <a:stretch>
            <a:fillRect/>
          </a:stretch>
        </p:blipFill>
        <p:spPr>
          <a:xfrm>
            <a:off x="1310005" y="1211580"/>
            <a:ext cx="9392285" cy="3221355"/>
          </a:xfrm>
          <a:prstGeom prst="rect">
            <a:avLst/>
          </a:prstGeom>
        </p:spPr>
      </p:pic>
      <p:sp>
        <p:nvSpPr>
          <p:cNvPr id="6" name="文本框 5"/>
          <p:cNvSpPr txBox="1"/>
          <p:nvPr/>
        </p:nvSpPr>
        <p:spPr>
          <a:xfrm>
            <a:off x="1296035" y="4627880"/>
            <a:ext cx="9406890" cy="1198880"/>
          </a:xfrm>
          <a:prstGeom prst="rect">
            <a:avLst/>
          </a:prstGeom>
          <a:noFill/>
        </p:spPr>
        <p:txBody>
          <a:bodyPr wrap="square" rtlCol="0">
            <a:spAutoFit/>
          </a:bodyPr>
          <a:p>
            <a:r>
              <a:rPr lang="zh-CN" altLang="en-US" sz="2400"/>
              <a:t>输入的字符串为</a:t>
            </a:r>
            <a:r>
              <a:rPr lang="en-US" altLang="zh-CN" sz="2400"/>
              <a:t>“hello world”</a:t>
            </a:r>
            <a:r>
              <a:rPr lang="zh-CN" altLang="en-US" sz="2400"/>
              <a:t>，使用</a:t>
            </a:r>
            <a:r>
              <a:rPr lang="en-US" altLang="zh-CN" sz="2400"/>
              <a:t>SM2</a:t>
            </a:r>
            <a:r>
              <a:rPr lang="zh-CN" altLang="en-US" sz="2400"/>
              <a:t>算法对</a:t>
            </a:r>
            <a:r>
              <a:rPr lang="en-US" altLang="zh-CN" sz="2400"/>
              <a:t>“hello”</a:t>
            </a:r>
            <a:r>
              <a:rPr lang="zh-CN" altLang="en-US" sz="2400"/>
              <a:t>与</a:t>
            </a:r>
            <a:r>
              <a:rPr lang="en-US" altLang="zh-CN" sz="2400"/>
              <a:t>“world”</a:t>
            </a:r>
            <a:r>
              <a:rPr lang="zh-CN" altLang="en-US" sz="2400"/>
              <a:t>分别加密，将得到的密文发送给服务端，服务端收到密文进行</a:t>
            </a:r>
            <a:r>
              <a:rPr lang="zh-CN" altLang="en-US" sz="2400"/>
              <a:t>拼接操作后，总的解密结果显示乱码，无法得到预期的结果。</a:t>
            </a:r>
            <a:endParaRPr lang="zh-CN" altLang="en-US" sz="2400"/>
          </a:p>
        </p:txBody>
      </p:sp>
    </p:spTree>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SM4—ECB</a:t>
            </a:r>
            <a:r>
              <a:rPr dirty="0" smtClean="0">
                <a:sym typeface="+mn-ea"/>
              </a:rPr>
              <a:t>同态性分析</a:t>
            </a:r>
            <a:endParaRPr lang="zh-CN" altLang="en-US" dirty="0"/>
          </a:p>
        </p:txBody>
      </p:sp>
      <p:sp>
        <p:nvSpPr>
          <p:cNvPr id="6" name="文本框 5"/>
          <p:cNvSpPr txBox="1"/>
          <p:nvPr/>
        </p:nvSpPr>
        <p:spPr>
          <a:xfrm>
            <a:off x="1296035" y="4613910"/>
            <a:ext cx="9406890" cy="1198880"/>
          </a:xfrm>
          <a:prstGeom prst="rect">
            <a:avLst/>
          </a:prstGeom>
          <a:noFill/>
        </p:spPr>
        <p:txBody>
          <a:bodyPr wrap="square" rtlCol="0">
            <a:spAutoFit/>
          </a:bodyPr>
          <a:p>
            <a:r>
              <a:rPr lang="zh-CN" altLang="en-US" sz="2400"/>
              <a:t>输入的字符串为</a:t>
            </a:r>
            <a:r>
              <a:rPr lang="en-US" altLang="zh-CN" sz="2400"/>
              <a:t>“hello world”</a:t>
            </a:r>
            <a:r>
              <a:rPr lang="zh-CN" altLang="en-US" sz="2400"/>
              <a:t>，使用</a:t>
            </a:r>
            <a:r>
              <a:rPr lang="en-US" altLang="zh-CN" sz="2400"/>
              <a:t>SM4</a:t>
            </a:r>
            <a:r>
              <a:rPr lang="zh-CN" altLang="en-US" sz="2400"/>
              <a:t>算法的</a:t>
            </a:r>
            <a:r>
              <a:rPr lang="en-US" altLang="zh-CN" sz="2400"/>
              <a:t>ECB</a:t>
            </a:r>
            <a:r>
              <a:rPr lang="zh-CN" altLang="en-US" sz="2400"/>
              <a:t>模式对</a:t>
            </a:r>
            <a:r>
              <a:rPr lang="en-US" altLang="zh-CN" sz="2400"/>
              <a:t>“hello”</a:t>
            </a:r>
            <a:r>
              <a:rPr lang="zh-CN" altLang="en-US" sz="2400"/>
              <a:t>与</a:t>
            </a:r>
            <a:r>
              <a:rPr lang="en-US" altLang="zh-CN" sz="2400"/>
              <a:t>“world”</a:t>
            </a:r>
            <a:r>
              <a:rPr lang="zh-CN" altLang="en-US" sz="2400"/>
              <a:t>分别加密并发送，服务端收到密文后进行</a:t>
            </a:r>
            <a:r>
              <a:rPr lang="zh-CN" altLang="en-US" sz="2400"/>
              <a:t>拼接操作，总的解密结果可以解析出</a:t>
            </a:r>
            <a:r>
              <a:rPr lang="en-US" altLang="zh-CN" sz="2400"/>
              <a:t>“hello world”</a:t>
            </a:r>
            <a:r>
              <a:rPr lang="zh-CN" altLang="en-US" sz="2400"/>
              <a:t>，但是中间会存在部分乱码。</a:t>
            </a:r>
            <a:endParaRPr lang="zh-CN" altLang="en-US" sz="2400"/>
          </a:p>
        </p:txBody>
      </p:sp>
      <p:pic>
        <p:nvPicPr>
          <p:cNvPr id="3" name="图片 2"/>
          <p:cNvPicPr>
            <a:picLocks noChangeAspect="1"/>
          </p:cNvPicPr>
          <p:nvPr/>
        </p:nvPicPr>
        <p:blipFill>
          <a:blip r:embed="rId1"/>
          <a:stretch>
            <a:fillRect/>
          </a:stretch>
        </p:blipFill>
        <p:spPr>
          <a:xfrm>
            <a:off x="1296035" y="1182370"/>
            <a:ext cx="9316085" cy="3119755"/>
          </a:xfrm>
          <a:prstGeom prst="rect">
            <a:avLst/>
          </a:prstGeom>
        </p:spPr>
      </p:pic>
    </p:spTree>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SM4—CBC</a:t>
            </a:r>
            <a:r>
              <a:rPr dirty="0" smtClean="0">
                <a:sym typeface="+mn-ea"/>
              </a:rPr>
              <a:t>同态性分析</a:t>
            </a:r>
            <a:endParaRPr lang="zh-CN" altLang="en-US" dirty="0"/>
          </a:p>
        </p:txBody>
      </p:sp>
      <p:sp>
        <p:nvSpPr>
          <p:cNvPr id="6" name="文本框 5"/>
          <p:cNvSpPr txBox="1"/>
          <p:nvPr/>
        </p:nvSpPr>
        <p:spPr>
          <a:xfrm>
            <a:off x="1296035" y="4613910"/>
            <a:ext cx="9406890" cy="1198880"/>
          </a:xfrm>
          <a:prstGeom prst="rect">
            <a:avLst/>
          </a:prstGeom>
          <a:noFill/>
        </p:spPr>
        <p:txBody>
          <a:bodyPr wrap="square" rtlCol="0">
            <a:spAutoFit/>
          </a:bodyPr>
          <a:p>
            <a:r>
              <a:rPr lang="zh-CN" altLang="en-US" sz="2400"/>
              <a:t>输入的字符串为</a:t>
            </a:r>
            <a:r>
              <a:rPr lang="en-US" altLang="zh-CN" sz="2400"/>
              <a:t>“hello world”</a:t>
            </a:r>
            <a:r>
              <a:rPr lang="zh-CN" altLang="en-US" sz="2400"/>
              <a:t>，使用</a:t>
            </a:r>
            <a:r>
              <a:rPr lang="en-US" altLang="zh-CN" sz="2400"/>
              <a:t>SM4</a:t>
            </a:r>
            <a:r>
              <a:rPr lang="zh-CN" altLang="en-US" sz="2400"/>
              <a:t>算法的</a:t>
            </a:r>
            <a:r>
              <a:rPr lang="en-US" altLang="zh-CN" sz="2400"/>
              <a:t>CBC</a:t>
            </a:r>
            <a:r>
              <a:rPr lang="zh-CN" altLang="en-US" sz="2400"/>
              <a:t>模式对</a:t>
            </a:r>
            <a:r>
              <a:rPr lang="en-US" altLang="zh-CN" sz="2400"/>
              <a:t>“hello”</a:t>
            </a:r>
            <a:r>
              <a:rPr lang="zh-CN" altLang="en-US" sz="2400"/>
              <a:t>与</a:t>
            </a:r>
            <a:r>
              <a:rPr lang="en-US" altLang="zh-CN" sz="2400"/>
              <a:t>“world”</a:t>
            </a:r>
            <a:r>
              <a:rPr lang="zh-CN" altLang="en-US" sz="2400"/>
              <a:t>分别加密并发送，服务端收到密文后进行拼接操作，总的解密结果可以解析出</a:t>
            </a:r>
            <a:r>
              <a:rPr lang="en-US" altLang="zh-CN" sz="2400"/>
              <a:t>“hello”</a:t>
            </a:r>
            <a:r>
              <a:rPr lang="zh-CN" altLang="en-US" sz="2400"/>
              <a:t>，存在部分数据缺失。</a:t>
            </a:r>
            <a:endParaRPr lang="zh-CN" altLang="en-US" sz="2400"/>
          </a:p>
        </p:txBody>
      </p:sp>
      <p:pic>
        <p:nvPicPr>
          <p:cNvPr id="4" name="图片 3"/>
          <p:cNvPicPr>
            <a:picLocks noChangeAspect="1"/>
          </p:cNvPicPr>
          <p:nvPr/>
        </p:nvPicPr>
        <p:blipFill>
          <a:blip r:embed="rId1"/>
          <a:stretch>
            <a:fillRect/>
          </a:stretch>
        </p:blipFill>
        <p:spPr>
          <a:xfrm>
            <a:off x="1422400" y="989330"/>
            <a:ext cx="8953500" cy="3364230"/>
          </a:xfrm>
          <a:prstGeom prst="rect">
            <a:avLst/>
          </a:prstGeom>
        </p:spPr>
      </p:pic>
    </p:spTree>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dirty="0" smtClean="0"/>
              <a:t>同态性对比分析</a:t>
            </a:r>
            <a:endParaRPr dirty="0" smtClean="0"/>
          </a:p>
        </p:txBody>
      </p:sp>
      <p:sp>
        <p:nvSpPr>
          <p:cNvPr id="11" name="内容占位符 1"/>
          <p:cNvSpPr txBox="1"/>
          <p:nvPr/>
        </p:nvSpPr>
        <p:spPr>
          <a:xfrm>
            <a:off x="1539631" y="1700198"/>
            <a:ext cx="9100038" cy="3610708"/>
          </a:xfrm>
          <a:prstGeom prst="rect">
            <a:avLst/>
          </a:prstGeom>
        </p:spPr>
        <p:txBody>
          <a:bodyPr vert="horz" lIns="0" tIns="0" rIns="0" bIns="0" rtlCol="0">
            <a:normAutofit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通过对结果的对比分析可以得出，</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SM2</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算法对于拼接的整体结果解密会得到乱码，</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SM4</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的</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CBC</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模式整体加密下会存在部分数据缺失的情况，</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SM4</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的</a:t>
            </a:r>
            <a:r>
              <a:rPr kumimoji="0" lang="en-US" altLang="zh-CN"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ECB</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模式整体解密下可以解密出预期的结果，但是中间会多出空格。当使用分割字符串的方式解密时，都可以解密出正确的结果，此时，就需要根据相应的密码算法的加解密性能的对比来确定最终使用的密码算法。</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569819" y="461308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SM2</a:t>
            </a:r>
            <a:r>
              <a:rPr dirty="0" smtClean="0">
                <a:sym typeface="+mn-ea"/>
              </a:rPr>
              <a:t>效率分析</a:t>
            </a:r>
            <a:endParaRPr lang="zh-CN" altLang="en-US" dirty="0"/>
          </a:p>
        </p:txBody>
      </p:sp>
      <p:sp>
        <p:nvSpPr>
          <p:cNvPr id="6" name="文本框 5"/>
          <p:cNvSpPr txBox="1"/>
          <p:nvPr/>
        </p:nvSpPr>
        <p:spPr>
          <a:xfrm>
            <a:off x="1292225" y="3938905"/>
            <a:ext cx="9589770" cy="1938020"/>
          </a:xfrm>
          <a:prstGeom prst="rect">
            <a:avLst/>
          </a:prstGeom>
          <a:noFill/>
        </p:spPr>
        <p:txBody>
          <a:bodyPr wrap="square" rtlCol="0">
            <a:spAutoFit/>
          </a:bodyPr>
          <a:p>
            <a:r>
              <a:rPr lang="zh-CN" altLang="en-US" sz="2400"/>
              <a:t>使用</a:t>
            </a:r>
            <a:r>
              <a:rPr lang="en-US" altLang="zh-CN" sz="2400"/>
              <a:t>SM2</a:t>
            </a:r>
            <a:r>
              <a:rPr lang="zh-CN" altLang="en-US" sz="2400"/>
              <a:t>算法加解密字符串</a:t>
            </a:r>
            <a:r>
              <a:rPr lang="en-US" altLang="zh-CN" sz="2400"/>
              <a:t>“hello world”</a:t>
            </a:r>
            <a:r>
              <a:rPr lang="zh-CN" altLang="en-US" sz="2400"/>
              <a:t>，当算法运行次数达到</a:t>
            </a:r>
            <a:r>
              <a:rPr lang="en-US" altLang="zh-CN" sz="2400"/>
              <a:t>5000</a:t>
            </a:r>
            <a:r>
              <a:rPr lang="zh-CN" altLang="en-US" sz="2400"/>
              <a:t>次时，得到的平均加密时间为</a:t>
            </a:r>
            <a:r>
              <a:rPr lang="en-US" altLang="zh-CN" sz="2400"/>
              <a:t>6ms</a:t>
            </a:r>
            <a:r>
              <a:rPr lang="zh-CN" altLang="en-US" sz="2400"/>
              <a:t>，平均解密时间为</a:t>
            </a:r>
            <a:r>
              <a:rPr lang="en-US" altLang="zh-CN" sz="2400"/>
              <a:t>2ms</a:t>
            </a:r>
            <a:r>
              <a:rPr lang="zh-CN" altLang="en-US" sz="2400"/>
              <a:t>。此时再单独运行一次，得到的加密时间为</a:t>
            </a:r>
            <a:r>
              <a:rPr lang="en-US" altLang="zh-CN" sz="2400"/>
              <a:t>6ms</a:t>
            </a:r>
            <a:r>
              <a:rPr lang="zh-CN" altLang="en-US" sz="2400"/>
              <a:t>，解密时间为</a:t>
            </a:r>
            <a:r>
              <a:rPr lang="en-US" altLang="zh-CN" sz="2400"/>
              <a:t>2ms</a:t>
            </a:r>
            <a:r>
              <a:rPr lang="zh-CN" altLang="en-US" sz="2400"/>
              <a:t>。两者加密时间的误差小于</a:t>
            </a:r>
            <a:r>
              <a:rPr lang="en-US" altLang="zh-CN" sz="2400"/>
              <a:t>0.5ms</a:t>
            </a:r>
            <a:r>
              <a:rPr lang="zh-CN" altLang="en-US" sz="2400"/>
              <a:t>，解密时间误差小于</a:t>
            </a:r>
            <a:r>
              <a:rPr lang="en-US" altLang="zh-CN" sz="2400"/>
              <a:t>0.5ms</a:t>
            </a:r>
            <a:r>
              <a:rPr lang="zh-CN" altLang="en-US" sz="2400"/>
              <a:t>。此时，可认为加密时间为</a:t>
            </a:r>
            <a:r>
              <a:rPr lang="en-US" altLang="zh-CN" sz="2400"/>
              <a:t>6ms</a:t>
            </a:r>
            <a:r>
              <a:rPr lang="zh-CN" altLang="en-US" sz="2400"/>
              <a:t>，解密时间为</a:t>
            </a:r>
            <a:r>
              <a:rPr lang="en-US" altLang="zh-CN" sz="2400"/>
              <a:t>2ms</a:t>
            </a:r>
            <a:r>
              <a:rPr lang="zh-CN" altLang="en-US" sz="2400"/>
              <a:t>。</a:t>
            </a:r>
            <a:endParaRPr lang="zh-CN" altLang="en-US" sz="2400"/>
          </a:p>
        </p:txBody>
      </p:sp>
      <p:pic>
        <p:nvPicPr>
          <p:cNvPr id="3" name="图片 2"/>
          <p:cNvPicPr>
            <a:picLocks noChangeAspect="1"/>
          </p:cNvPicPr>
          <p:nvPr/>
        </p:nvPicPr>
        <p:blipFill>
          <a:blip r:embed="rId1"/>
          <a:stretch>
            <a:fillRect/>
          </a:stretch>
        </p:blipFill>
        <p:spPr>
          <a:xfrm>
            <a:off x="1378585" y="1373505"/>
            <a:ext cx="9388475" cy="2163445"/>
          </a:xfrm>
          <a:prstGeom prst="rect">
            <a:avLst/>
          </a:prstGeom>
        </p:spPr>
      </p:pic>
    </p:spTree>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SM3</a:t>
            </a:r>
            <a:r>
              <a:rPr dirty="0" smtClean="0">
                <a:sym typeface="+mn-ea"/>
              </a:rPr>
              <a:t>效率分析</a:t>
            </a:r>
            <a:endParaRPr lang="zh-CN" altLang="en-US" dirty="0"/>
          </a:p>
        </p:txBody>
      </p:sp>
      <p:sp>
        <p:nvSpPr>
          <p:cNvPr id="6" name="文本框 5"/>
          <p:cNvSpPr txBox="1"/>
          <p:nvPr/>
        </p:nvSpPr>
        <p:spPr>
          <a:xfrm>
            <a:off x="1292225" y="3477895"/>
            <a:ext cx="9589770" cy="1938020"/>
          </a:xfrm>
          <a:prstGeom prst="rect">
            <a:avLst/>
          </a:prstGeom>
          <a:noFill/>
        </p:spPr>
        <p:txBody>
          <a:bodyPr wrap="square" rtlCol="0">
            <a:spAutoFit/>
          </a:bodyPr>
          <a:p>
            <a:r>
              <a:rPr lang="zh-CN" altLang="en-US" sz="2400"/>
              <a:t>使用</a:t>
            </a:r>
            <a:r>
              <a:rPr lang="en-US" altLang="zh-CN" sz="2400"/>
              <a:t>SM3</a:t>
            </a:r>
            <a:r>
              <a:rPr lang="zh-CN" altLang="en-US" sz="2400"/>
              <a:t>算法计算字符串</a:t>
            </a:r>
            <a:r>
              <a:rPr lang="en-US" altLang="zh-CN" sz="2400"/>
              <a:t>“hello world”</a:t>
            </a:r>
            <a:r>
              <a:rPr lang="zh-CN" altLang="en-US" sz="2400"/>
              <a:t>的散列值，当算法运行次数达到</a:t>
            </a:r>
            <a:r>
              <a:rPr lang="en-US" altLang="zh-CN" sz="2400"/>
              <a:t>1000</a:t>
            </a:r>
            <a:r>
              <a:rPr lang="zh-CN" altLang="en-US" sz="2400"/>
              <a:t>次时，得到的平均散列值计算时间为</a:t>
            </a:r>
            <a:r>
              <a:rPr lang="en-US" altLang="zh-CN" sz="2400"/>
              <a:t>0.017ms</a:t>
            </a:r>
            <a:r>
              <a:rPr lang="zh-CN" altLang="en-US" sz="2400"/>
              <a:t>。此时再单独运行一次，得到的散列值计算时间为</a:t>
            </a:r>
            <a:r>
              <a:rPr lang="en-US" altLang="zh-CN" sz="2400"/>
              <a:t>0.019499ms</a:t>
            </a:r>
            <a:r>
              <a:rPr lang="zh-CN" altLang="en-US" sz="2400"/>
              <a:t>。两者计算时间的误差小于</a:t>
            </a:r>
            <a:r>
              <a:rPr lang="en-US" altLang="zh-CN" sz="2400"/>
              <a:t>0.5ms</a:t>
            </a:r>
            <a:r>
              <a:rPr lang="zh-CN" altLang="en-US" sz="2400"/>
              <a:t>。此时，可认为该算法运算的时间为</a:t>
            </a:r>
            <a:r>
              <a:rPr lang="en-US" altLang="zh-CN" sz="2400"/>
              <a:t>0.017ms~0.019499ms</a:t>
            </a:r>
            <a:r>
              <a:rPr lang="zh-CN" altLang="en-US" sz="2400"/>
              <a:t>之间</a:t>
            </a:r>
            <a:r>
              <a:rPr lang="zh-CN" altLang="en-US" sz="2400"/>
              <a:t>。</a:t>
            </a:r>
            <a:endParaRPr lang="zh-CN" altLang="en-US" sz="2400"/>
          </a:p>
        </p:txBody>
      </p:sp>
      <p:pic>
        <p:nvPicPr>
          <p:cNvPr id="4" name="图片 3"/>
          <p:cNvPicPr>
            <a:picLocks noChangeAspect="1"/>
          </p:cNvPicPr>
          <p:nvPr/>
        </p:nvPicPr>
        <p:blipFill>
          <a:blip r:embed="rId1"/>
          <a:stretch>
            <a:fillRect/>
          </a:stretch>
        </p:blipFill>
        <p:spPr>
          <a:xfrm>
            <a:off x="1292860" y="1318260"/>
            <a:ext cx="9590405" cy="1635760"/>
          </a:xfrm>
          <a:prstGeom prst="rect">
            <a:avLst/>
          </a:prstGeom>
        </p:spPr>
      </p:pic>
    </p:spTree>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SM4—ECB</a:t>
            </a:r>
            <a:r>
              <a:rPr dirty="0" smtClean="0">
                <a:sym typeface="+mn-ea"/>
              </a:rPr>
              <a:t>效率分析</a:t>
            </a:r>
            <a:endParaRPr lang="zh-CN" altLang="en-US" dirty="0"/>
          </a:p>
        </p:txBody>
      </p:sp>
      <p:sp>
        <p:nvSpPr>
          <p:cNvPr id="6" name="文本框 5"/>
          <p:cNvSpPr txBox="1"/>
          <p:nvPr/>
        </p:nvSpPr>
        <p:spPr>
          <a:xfrm>
            <a:off x="1153795" y="4348480"/>
            <a:ext cx="9831705" cy="1568450"/>
          </a:xfrm>
          <a:prstGeom prst="rect">
            <a:avLst/>
          </a:prstGeom>
          <a:noFill/>
        </p:spPr>
        <p:txBody>
          <a:bodyPr wrap="square" rtlCol="0">
            <a:spAutoFit/>
          </a:bodyPr>
          <a:p>
            <a:r>
              <a:rPr lang="zh-CN" altLang="en-US" sz="2400"/>
              <a:t>使用</a:t>
            </a:r>
            <a:r>
              <a:rPr lang="en-US" altLang="zh-CN" sz="2400"/>
              <a:t>SM4</a:t>
            </a:r>
            <a:r>
              <a:rPr lang="zh-CN" altLang="en-US" sz="2400"/>
              <a:t>的</a:t>
            </a:r>
            <a:r>
              <a:rPr lang="en-US" altLang="zh-CN" sz="2400"/>
              <a:t>ECB</a:t>
            </a:r>
            <a:r>
              <a:rPr lang="zh-CN" altLang="en-US" sz="2400"/>
              <a:t>模式加密字符串</a:t>
            </a:r>
            <a:r>
              <a:rPr lang="en-US" altLang="zh-CN" sz="2400"/>
              <a:t>“hello world”</a:t>
            </a:r>
            <a:r>
              <a:rPr lang="zh-CN" altLang="en-US" sz="2400"/>
              <a:t>，当运行</a:t>
            </a:r>
            <a:r>
              <a:rPr lang="en-US" altLang="zh-CN" sz="2400"/>
              <a:t>1000</a:t>
            </a:r>
            <a:r>
              <a:rPr lang="zh-CN" altLang="en-US" sz="2400"/>
              <a:t>次，平均加密时间为</a:t>
            </a:r>
            <a:r>
              <a:rPr lang="en-US" altLang="zh-CN" sz="2400"/>
              <a:t>0.017ms</a:t>
            </a:r>
            <a:r>
              <a:rPr lang="zh-CN" altLang="en-US" sz="2400"/>
              <a:t>，解密时间为</a:t>
            </a:r>
            <a:r>
              <a:rPr lang="en-US" altLang="zh-CN" sz="2400"/>
              <a:t>0.037ms</a:t>
            </a:r>
            <a:r>
              <a:rPr lang="zh-CN" altLang="en-US" sz="2400"/>
              <a:t>。单独运行一次加密时间为</a:t>
            </a:r>
            <a:r>
              <a:rPr lang="en-US" altLang="zh-CN" sz="2400"/>
              <a:t>0.0323ms</a:t>
            </a:r>
            <a:r>
              <a:rPr lang="zh-CN" altLang="en-US" sz="2400"/>
              <a:t>，解密时间为</a:t>
            </a:r>
            <a:r>
              <a:rPr lang="en-US" altLang="zh-CN" sz="2400"/>
              <a:t>0.0745ms</a:t>
            </a:r>
            <a:r>
              <a:rPr lang="zh-CN" altLang="en-US" sz="2400"/>
              <a:t>。</a:t>
            </a:r>
            <a:endParaRPr lang="zh-CN" altLang="en-US" sz="2400"/>
          </a:p>
          <a:p>
            <a:r>
              <a:rPr lang="zh-CN" altLang="en-US" sz="2400"/>
              <a:t>所以加密时间为</a:t>
            </a:r>
            <a:r>
              <a:rPr lang="en-US" altLang="zh-CN" sz="2400"/>
              <a:t>0.017ms~0.0323ms</a:t>
            </a:r>
            <a:r>
              <a:rPr lang="zh-CN" altLang="en-US" sz="2400"/>
              <a:t>，解密时间为</a:t>
            </a:r>
            <a:r>
              <a:rPr lang="en-US" altLang="zh-CN" sz="2400"/>
              <a:t>0.037ms~0.0745ms</a:t>
            </a:r>
            <a:r>
              <a:rPr lang="zh-CN" altLang="en-US" sz="2400"/>
              <a:t>。</a:t>
            </a:r>
            <a:endParaRPr lang="zh-CN" altLang="en-US" sz="2400"/>
          </a:p>
        </p:txBody>
      </p:sp>
      <p:pic>
        <p:nvPicPr>
          <p:cNvPr id="3" name="图片 2"/>
          <p:cNvPicPr>
            <a:picLocks noChangeAspect="1"/>
          </p:cNvPicPr>
          <p:nvPr/>
        </p:nvPicPr>
        <p:blipFill>
          <a:blip r:embed="rId1"/>
          <a:stretch>
            <a:fillRect/>
          </a:stretch>
        </p:blipFill>
        <p:spPr>
          <a:xfrm>
            <a:off x="1497330" y="1090930"/>
            <a:ext cx="9004300" cy="2936240"/>
          </a:xfrm>
          <a:prstGeom prst="rect">
            <a:avLst/>
          </a:prstGeom>
        </p:spPr>
      </p:pic>
    </p:spTree>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smtClean="0">
                <a:solidFill>
                  <a:schemeClr val="tx2"/>
                </a:solidFill>
                <a:latin typeface="+mn-lt"/>
                <a:ea typeface="+mn-ea"/>
                <a:cs typeface="+mn-ea"/>
                <a:sym typeface="+mn-lt"/>
              </a:rPr>
              <a:t>目录 </a:t>
            </a:r>
            <a:r>
              <a:rPr lang="en-US" altLang="zh-CN" sz="4400" b="1" spc="200" dirty="0" smtClean="0">
                <a:solidFill>
                  <a:schemeClr val="tx2"/>
                </a:solidFill>
                <a:latin typeface="+mn-ea"/>
                <a:ea typeface="+mn-ea"/>
                <a:cs typeface="+mn-ea"/>
                <a:sym typeface="+mn-lt"/>
              </a:rPr>
              <a:t>|</a:t>
            </a:r>
            <a:r>
              <a:rPr lang="en-US" altLang="zh-CN" sz="4400" b="1" spc="200" dirty="0" smtClean="0">
                <a:solidFill>
                  <a:schemeClr val="tx2"/>
                </a:solidFill>
                <a:latin typeface="+mn-lt"/>
                <a:ea typeface="+mn-ea"/>
                <a:cs typeface="+mn-ea"/>
                <a:sym typeface="+mn-lt"/>
              </a:rPr>
              <a:t> </a:t>
            </a:r>
            <a:r>
              <a:rPr lang="en-US" altLang="zh-CN" sz="4400" b="1" spc="200" dirty="0" smtClean="0">
                <a:latin typeface="+mn-lt"/>
                <a:ea typeface="+mn-ea"/>
                <a:cs typeface="+mn-ea"/>
                <a:sym typeface="+mn-lt"/>
              </a:rPr>
              <a:t>CONTENTS</a:t>
            </a:r>
            <a:endParaRPr lang="en-US" altLang="zh-CN" sz="4400" b="1" spc="200" dirty="0">
              <a:latin typeface="+mn-lt"/>
              <a:ea typeface="+mn-ea"/>
              <a:cs typeface="+mn-ea"/>
              <a:sym typeface="+mn-lt"/>
            </a:endParaRPr>
          </a:p>
        </p:txBody>
      </p:sp>
      <p:grpSp>
        <p:nvGrpSpPr>
          <p:cNvPr id="2" name="组合 1"/>
          <p:cNvGrpSpPr/>
          <p:nvPr/>
        </p:nvGrpSpPr>
        <p:grpSpPr>
          <a:xfrm>
            <a:off x="7262515" y="1545547"/>
            <a:ext cx="3392601" cy="4716069"/>
            <a:chOff x="6597449" y="1148208"/>
            <a:chExt cx="3392601" cy="4716069"/>
          </a:xfrm>
        </p:grpSpPr>
        <p:grpSp>
          <p:nvGrpSpPr>
            <p:cNvPr id="3" name="组合 2"/>
            <p:cNvGrpSpPr/>
            <p:nvPr/>
          </p:nvGrpSpPr>
          <p:grpSpPr>
            <a:xfrm>
              <a:off x="6597449" y="1148208"/>
              <a:ext cx="3392601" cy="620713"/>
              <a:chOff x="5855427" y="1647453"/>
              <a:chExt cx="3392601" cy="620713"/>
            </a:xfrm>
          </p:grpSpPr>
          <p:sp>
            <p:nvSpPr>
              <p:cNvPr id="5" name="文本框 4"/>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研究</a:t>
                </a:r>
                <a:r>
                  <a:rPr lang="zh-CN" altLang="en-US" sz="2800" b="1" dirty="0" smtClean="0">
                    <a:sym typeface="+mn-lt"/>
                  </a:rPr>
                  <a:t>背景与目的</a:t>
                </a:r>
                <a:endParaRPr lang="zh-CN" altLang="en-US" sz="2800" b="1" dirty="0">
                  <a:sym typeface="+mn-lt"/>
                </a:endParaRPr>
              </a:p>
            </p:txBody>
          </p:sp>
          <p:sp>
            <p:nvSpPr>
              <p:cNvPr id="33" name="椭圆 3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smtClean="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185044"/>
              <a:ext cx="3392601" cy="620713"/>
              <a:chOff x="5855427" y="1647453"/>
              <a:chExt cx="3392601" cy="620713"/>
            </a:xfrm>
          </p:grpSpPr>
          <p:sp>
            <p:nvSpPr>
              <p:cNvPr id="72" name="文本框 71"/>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smtClean="0">
                    <a:sym typeface="+mn-lt"/>
                  </a:rPr>
                  <a:t>研究内容与方法</a:t>
                </a:r>
                <a:endParaRPr lang="zh-CN" altLang="en-US" sz="2800" b="1" dirty="0">
                  <a:sym typeface="+mn-lt"/>
                </a:endParaRPr>
              </a:p>
            </p:txBody>
          </p:sp>
          <p:sp>
            <p:nvSpPr>
              <p:cNvPr id="73" name="椭圆 7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smtClean="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3392601" cy="620713"/>
              <a:chOff x="5855427" y="1647453"/>
              <a:chExt cx="3392601" cy="620713"/>
            </a:xfrm>
          </p:grpSpPr>
          <p:sp>
            <p:nvSpPr>
              <p:cNvPr id="76" name="文本框 75"/>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smtClean="0">
                    <a:sym typeface="+mn-lt"/>
                  </a:rPr>
                  <a:t>实验结果与分析</a:t>
                </a:r>
                <a:endParaRPr lang="zh-CN" altLang="en-US" sz="2800" b="1" dirty="0">
                  <a:sym typeface="+mn-lt"/>
                </a:endParaRPr>
              </a:p>
            </p:txBody>
          </p:sp>
          <p:sp>
            <p:nvSpPr>
              <p:cNvPr id="77" name="椭圆 76"/>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smtClean="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1743452" cy="620713"/>
              <a:chOff x="5855427" y="1647453"/>
              <a:chExt cx="1743452" cy="620713"/>
            </a:xfrm>
          </p:grpSpPr>
          <p:sp>
            <p:nvSpPr>
              <p:cNvPr id="80" name="文本框 79"/>
              <p:cNvSpPr txBox="1"/>
              <p:nvPr/>
            </p:nvSpPr>
            <p:spPr>
              <a:xfrm>
                <a:off x="6549853" y="1696200"/>
                <a:ext cx="1049026" cy="521970"/>
              </a:xfrm>
              <a:prstGeom prst="rect">
                <a:avLst/>
              </a:prstGeom>
              <a:noFill/>
            </p:spPr>
            <p:txBody>
              <a:bodyPr wrap="none">
                <a:spAutoFit/>
              </a:bodyPr>
              <a:lstStyle/>
              <a:p>
                <a:pPr algn="l" eaLnBrk="1" fontAlgn="auto" hangingPunct="1">
                  <a:spcBef>
                    <a:spcPts val="0"/>
                  </a:spcBef>
                  <a:spcAft>
                    <a:spcPts val="0"/>
                  </a:spcAft>
                  <a:defRPr/>
                </a:pPr>
                <a:r>
                  <a:rPr lang="zh-CN" altLang="en-US" sz="2800" b="1" dirty="0" smtClean="0">
                    <a:sym typeface="+mn-lt"/>
                  </a:rPr>
                  <a:t>总结与展望</a:t>
                </a:r>
                <a:endParaRPr lang="zh-CN" altLang="en-US" sz="2800" b="1" dirty="0">
                  <a:sym typeface="+mn-lt"/>
                </a:endParaRPr>
              </a:p>
            </p:txBody>
          </p:sp>
          <p:sp>
            <p:nvSpPr>
              <p:cNvPr id="81" name="椭圆 80"/>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smtClean="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sp>
          <p:nvSpPr>
            <p:cNvPr id="18" name="文本框 17"/>
            <p:cNvSpPr txBox="1"/>
            <p:nvPr/>
          </p:nvSpPr>
          <p:spPr>
            <a:xfrm>
              <a:off x="7291875" y="5342307"/>
              <a:ext cx="309880" cy="521970"/>
            </a:xfrm>
            <a:prstGeom prst="rect">
              <a:avLst/>
            </a:prstGeom>
            <a:noFill/>
          </p:spPr>
          <p:txBody>
            <a:bodyPr wrap="none">
              <a:spAutoFit/>
            </a:bodyPr>
            <a:lstStyle/>
            <a:p>
              <a:pPr eaLnBrk="1" fontAlgn="auto" hangingPunct="1">
                <a:spcBef>
                  <a:spcPts val="0"/>
                </a:spcBef>
                <a:spcAft>
                  <a:spcPts val="0"/>
                </a:spcAft>
                <a:defRPr/>
              </a:pPr>
              <a:endParaRPr lang="zh-CN" altLang="en-US" sz="2800" b="1" dirty="0">
                <a:sym typeface="+mn-lt"/>
              </a:endParaRPr>
            </a:p>
          </p:txBody>
        </p:sp>
      </p:grpSp>
    </p:spTree>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9863" y="250055"/>
            <a:ext cx="8643848" cy="478155"/>
          </a:xfrm>
        </p:spPr>
        <p:txBody>
          <a:bodyPr/>
          <a:lstStyle/>
          <a:p>
            <a:r>
              <a:rPr lang="en-US" altLang="zh-CN" dirty="0" smtClean="0">
                <a:sym typeface="+mn-ea"/>
              </a:rPr>
              <a:t>SM4—CBC</a:t>
            </a:r>
            <a:r>
              <a:rPr dirty="0" smtClean="0">
                <a:sym typeface="+mn-ea"/>
              </a:rPr>
              <a:t>效率分析</a:t>
            </a:r>
            <a:endParaRPr lang="zh-CN" altLang="en-US" dirty="0"/>
          </a:p>
        </p:txBody>
      </p:sp>
      <p:sp>
        <p:nvSpPr>
          <p:cNvPr id="6" name="文本框 5"/>
          <p:cNvSpPr txBox="1"/>
          <p:nvPr/>
        </p:nvSpPr>
        <p:spPr>
          <a:xfrm>
            <a:off x="988060" y="4306570"/>
            <a:ext cx="10237470" cy="1568450"/>
          </a:xfrm>
          <a:prstGeom prst="rect">
            <a:avLst/>
          </a:prstGeom>
          <a:noFill/>
        </p:spPr>
        <p:txBody>
          <a:bodyPr wrap="square" rtlCol="0">
            <a:spAutoFit/>
          </a:bodyPr>
          <a:p>
            <a:r>
              <a:rPr lang="zh-CN" altLang="en-US" sz="2400">
                <a:sym typeface="+mn-ea"/>
              </a:rPr>
              <a:t>使用</a:t>
            </a:r>
            <a:r>
              <a:rPr lang="en-US" altLang="zh-CN" sz="2400">
                <a:sym typeface="+mn-ea"/>
              </a:rPr>
              <a:t>SM4</a:t>
            </a:r>
            <a:r>
              <a:rPr lang="zh-CN" altLang="en-US" sz="2400">
                <a:sym typeface="+mn-ea"/>
              </a:rPr>
              <a:t>的</a:t>
            </a:r>
            <a:r>
              <a:rPr lang="en-US" altLang="zh-CN" sz="2400">
                <a:sym typeface="+mn-ea"/>
              </a:rPr>
              <a:t>CBC</a:t>
            </a:r>
            <a:r>
              <a:rPr lang="zh-CN" altLang="en-US" sz="2400">
                <a:sym typeface="+mn-ea"/>
              </a:rPr>
              <a:t>模式加密字符串</a:t>
            </a:r>
            <a:r>
              <a:rPr lang="en-US" altLang="zh-CN" sz="2400">
                <a:sym typeface="+mn-ea"/>
              </a:rPr>
              <a:t>“hello world”</a:t>
            </a:r>
            <a:r>
              <a:rPr lang="zh-CN" altLang="en-US" sz="2400">
                <a:sym typeface="+mn-ea"/>
              </a:rPr>
              <a:t>，当运行</a:t>
            </a:r>
            <a:r>
              <a:rPr lang="en-US" altLang="zh-CN" sz="2400">
                <a:sym typeface="+mn-ea"/>
              </a:rPr>
              <a:t>1000</a:t>
            </a:r>
            <a:r>
              <a:rPr lang="zh-CN" altLang="en-US" sz="2400">
                <a:sym typeface="+mn-ea"/>
              </a:rPr>
              <a:t>次，平均加密时间为</a:t>
            </a:r>
            <a:r>
              <a:rPr lang="en-US" altLang="zh-CN" sz="2400">
                <a:sym typeface="+mn-ea"/>
              </a:rPr>
              <a:t>0.015ms</a:t>
            </a:r>
            <a:r>
              <a:rPr lang="zh-CN" altLang="en-US" sz="2400">
                <a:sym typeface="+mn-ea"/>
              </a:rPr>
              <a:t>，解密时间为</a:t>
            </a:r>
            <a:r>
              <a:rPr lang="en-US" altLang="zh-CN" sz="2400">
                <a:sym typeface="+mn-ea"/>
              </a:rPr>
              <a:t>0.073ms</a:t>
            </a:r>
            <a:r>
              <a:rPr lang="zh-CN" altLang="en-US" sz="2400">
                <a:sym typeface="+mn-ea"/>
              </a:rPr>
              <a:t>。单独运行一次加密时间为</a:t>
            </a:r>
            <a:r>
              <a:rPr lang="en-US" altLang="zh-CN" sz="2400">
                <a:sym typeface="+mn-ea"/>
              </a:rPr>
              <a:t>0.020799ms</a:t>
            </a:r>
            <a:r>
              <a:rPr lang="zh-CN" altLang="en-US" sz="2400">
                <a:sym typeface="+mn-ea"/>
              </a:rPr>
              <a:t>，解密时间为</a:t>
            </a:r>
            <a:r>
              <a:rPr lang="en-US" altLang="zh-CN" sz="2400">
                <a:sym typeface="+mn-ea"/>
              </a:rPr>
              <a:t>0.0767ms</a:t>
            </a:r>
            <a:r>
              <a:rPr lang="zh-CN" altLang="en-US" sz="2400">
                <a:sym typeface="+mn-ea"/>
              </a:rPr>
              <a:t>。</a:t>
            </a:r>
            <a:endParaRPr lang="zh-CN" altLang="en-US" sz="2400"/>
          </a:p>
          <a:p>
            <a:r>
              <a:rPr lang="zh-CN" altLang="en-US" sz="2400">
                <a:sym typeface="+mn-ea"/>
              </a:rPr>
              <a:t>所以加密时间为</a:t>
            </a:r>
            <a:r>
              <a:rPr lang="en-US" altLang="zh-CN" sz="2400">
                <a:sym typeface="+mn-ea"/>
              </a:rPr>
              <a:t>0.015ms~0.020799ms</a:t>
            </a:r>
            <a:r>
              <a:rPr lang="zh-CN" altLang="en-US" sz="2400">
                <a:sym typeface="+mn-ea"/>
              </a:rPr>
              <a:t>，解密时间为</a:t>
            </a:r>
            <a:r>
              <a:rPr lang="en-US" altLang="zh-CN" sz="2400">
                <a:sym typeface="+mn-ea"/>
              </a:rPr>
              <a:t>0.073ms~0.0767ms</a:t>
            </a:r>
            <a:r>
              <a:rPr lang="zh-CN" altLang="en-US" sz="2400">
                <a:sym typeface="+mn-ea"/>
              </a:rPr>
              <a:t>。</a:t>
            </a:r>
            <a:endParaRPr lang="zh-CN" altLang="en-US" sz="2400"/>
          </a:p>
        </p:txBody>
      </p:sp>
      <p:pic>
        <p:nvPicPr>
          <p:cNvPr id="3" name="图片 2"/>
          <p:cNvPicPr>
            <a:picLocks noChangeAspect="1"/>
          </p:cNvPicPr>
          <p:nvPr/>
        </p:nvPicPr>
        <p:blipFill>
          <a:blip r:embed="rId1"/>
          <a:stretch>
            <a:fillRect/>
          </a:stretch>
        </p:blipFill>
        <p:spPr>
          <a:xfrm>
            <a:off x="1228725" y="1137285"/>
            <a:ext cx="9522460" cy="2866390"/>
          </a:xfrm>
          <a:prstGeom prst="rect">
            <a:avLst/>
          </a:prstGeom>
        </p:spPr>
      </p:pic>
    </p:spTree>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dirty="0" smtClean="0"/>
              <a:t>效率对比分析</a:t>
            </a:r>
            <a:endParaRPr dirty="0" smtClean="0"/>
          </a:p>
        </p:txBody>
      </p:sp>
      <p:graphicFrame>
        <p:nvGraphicFramePr>
          <p:cNvPr id="2" name="表格 1"/>
          <p:cNvGraphicFramePr/>
          <p:nvPr>
            <p:custDataLst>
              <p:tags r:id="rId1"/>
            </p:custDataLst>
          </p:nvPr>
        </p:nvGraphicFramePr>
        <p:xfrm>
          <a:off x="1330960" y="1519555"/>
          <a:ext cx="9217025" cy="1818640"/>
        </p:xfrm>
        <a:graphic>
          <a:graphicData uri="http://schemas.openxmlformats.org/drawingml/2006/table">
            <a:tbl>
              <a:tblPr firstRow="1" bandRow="1">
                <a:tableStyleId>{5940675A-B579-460E-94D1-54222C63F5DA}</a:tableStyleId>
              </a:tblPr>
              <a:tblGrid>
                <a:gridCol w="2179320"/>
                <a:gridCol w="3401695"/>
                <a:gridCol w="2519680"/>
                <a:gridCol w="1116330"/>
              </a:tblGrid>
              <a:tr h="454660">
                <a:tc>
                  <a:txBody>
                    <a:bodyPr/>
                    <a:p>
                      <a:pPr algn="ctr">
                        <a:buNone/>
                      </a:pPr>
                      <a:endParaRPr lang="zh-CN" altLang="en-US">
                        <a:ln>
                          <a:noFill/>
                        </a:ln>
                      </a:endParaRPr>
                    </a:p>
                  </a:txBody>
                  <a:tcPr>
                    <a:lnTlToBr w="12700">
                      <a:solidFill>
                        <a:schemeClr val="tx1"/>
                      </a:solidFill>
                      <a:prstDash val="solid"/>
                    </a:lnTlToBr>
                  </a:tcPr>
                </a:tc>
                <a:tc>
                  <a:txBody>
                    <a:bodyPr/>
                    <a:p>
                      <a:pPr algn="ctr">
                        <a:buNone/>
                      </a:pPr>
                      <a:r>
                        <a:rPr lang="zh-CN" altLang="en-US">
                          <a:ln>
                            <a:noFill/>
                          </a:ln>
                        </a:rPr>
                        <a:t>加密时间</a:t>
                      </a:r>
                      <a:endParaRPr lang="zh-CN" altLang="en-US">
                        <a:ln>
                          <a:noFill/>
                        </a:ln>
                      </a:endParaRPr>
                    </a:p>
                  </a:txBody>
                  <a:tcPr/>
                </a:tc>
                <a:tc>
                  <a:txBody>
                    <a:bodyPr/>
                    <a:p>
                      <a:pPr algn="ctr">
                        <a:buNone/>
                      </a:pPr>
                      <a:r>
                        <a:rPr lang="zh-CN" altLang="en-US">
                          <a:ln>
                            <a:noFill/>
                          </a:ln>
                        </a:rPr>
                        <a:t>解密时间</a:t>
                      </a:r>
                      <a:endParaRPr lang="zh-CN" altLang="en-US">
                        <a:ln>
                          <a:noFill/>
                        </a:ln>
                      </a:endParaRPr>
                    </a:p>
                  </a:txBody>
                  <a:tcPr/>
                </a:tc>
                <a:tc>
                  <a:txBody>
                    <a:bodyPr/>
                    <a:p>
                      <a:pPr algn="ctr">
                        <a:buNone/>
                      </a:pPr>
                      <a:r>
                        <a:rPr lang="en-US" altLang="zh-CN">
                          <a:ln>
                            <a:noFill/>
                          </a:ln>
                        </a:rPr>
                        <a:t>n</a:t>
                      </a:r>
                      <a:r>
                        <a:rPr lang="zh-CN" altLang="en-US">
                          <a:ln>
                            <a:noFill/>
                          </a:ln>
                        </a:rPr>
                        <a:t>取值</a:t>
                      </a:r>
                      <a:endParaRPr lang="zh-CN" altLang="en-US">
                        <a:ln>
                          <a:noFill/>
                        </a:ln>
                      </a:endParaRPr>
                    </a:p>
                  </a:txBody>
                  <a:tcPr/>
                </a:tc>
              </a:tr>
              <a:tr h="454660">
                <a:tc>
                  <a:txBody>
                    <a:bodyPr/>
                    <a:p>
                      <a:pPr algn="ctr">
                        <a:buNone/>
                      </a:pPr>
                      <a:r>
                        <a:rPr lang="en-US" altLang="zh-CN">
                          <a:ln>
                            <a:noFill/>
                          </a:ln>
                        </a:rPr>
                        <a:t>SM2</a:t>
                      </a:r>
                      <a:endParaRPr lang="en-US" altLang="zh-CN">
                        <a:ln>
                          <a:noFill/>
                        </a:ln>
                      </a:endParaRPr>
                    </a:p>
                  </a:txBody>
                  <a:tcPr/>
                </a:tc>
                <a:tc>
                  <a:txBody>
                    <a:bodyPr/>
                    <a:p>
                      <a:pPr algn="ctr">
                        <a:buNone/>
                      </a:pPr>
                      <a:r>
                        <a:rPr lang="en-US" altLang="zh-CN">
                          <a:ln>
                            <a:noFill/>
                          </a:ln>
                        </a:rPr>
                        <a:t>6ms</a:t>
                      </a:r>
                      <a:endParaRPr lang="en-US" altLang="zh-CN">
                        <a:ln>
                          <a:noFill/>
                        </a:ln>
                      </a:endParaRPr>
                    </a:p>
                  </a:txBody>
                  <a:tcPr/>
                </a:tc>
                <a:tc>
                  <a:txBody>
                    <a:bodyPr/>
                    <a:p>
                      <a:pPr algn="ctr">
                        <a:buNone/>
                      </a:pPr>
                      <a:r>
                        <a:rPr lang="en-US" altLang="zh-CN">
                          <a:ln>
                            <a:noFill/>
                          </a:ln>
                        </a:rPr>
                        <a:t>2ms</a:t>
                      </a:r>
                      <a:endParaRPr lang="en-US" altLang="zh-CN">
                        <a:ln>
                          <a:noFill/>
                        </a:ln>
                      </a:endParaRPr>
                    </a:p>
                  </a:txBody>
                  <a:tcPr/>
                </a:tc>
                <a:tc>
                  <a:txBody>
                    <a:bodyPr/>
                    <a:p>
                      <a:pPr algn="ctr">
                        <a:buNone/>
                      </a:pPr>
                      <a:r>
                        <a:rPr lang="en-US" altLang="zh-CN">
                          <a:ln>
                            <a:noFill/>
                          </a:ln>
                        </a:rPr>
                        <a:t>5000</a:t>
                      </a:r>
                      <a:endParaRPr lang="en-US" altLang="zh-CN">
                        <a:ln>
                          <a:noFill/>
                        </a:ln>
                      </a:endParaRPr>
                    </a:p>
                  </a:txBody>
                  <a:tcPr/>
                </a:tc>
              </a:tr>
              <a:tr h="454660">
                <a:tc>
                  <a:txBody>
                    <a:bodyPr/>
                    <a:p>
                      <a:pPr algn="ctr">
                        <a:buNone/>
                      </a:pPr>
                      <a:r>
                        <a:rPr lang="en-US" altLang="zh-CN">
                          <a:ln>
                            <a:noFill/>
                          </a:ln>
                        </a:rPr>
                        <a:t>SM3</a:t>
                      </a:r>
                      <a:endParaRPr lang="en-US" altLang="zh-CN">
                        <a:ln>
                          <a:noFill/>
                        </a:ln>
                      </a:endParaRPr>
                    </a:p>
                  </a:txBody>
                  <a:tcPr/>
                </a:tc>
                <a:tc>
                  <a:txBody>
                    <a:bodyPr/>
                    <a:p>
                      <a:pPr algn="ctr">
                        <a:buNone/>
                      </a:pPr>
                      <a:r>
                        <a:rPr lang="en-US" altLang="zh-CN" sz="1800">
                          <a:sym typeface="+mn-ea"/>
                        </a:rPr>
                        <a:t>0.017ms~0.019499ms</a:t>
                      </a:r>
                      <a:endParaRPr lang="zh-CN" altLang="en-US">
                        <a:ln>
                          <a:noFill/>
                        </a:ln>
                      </a:endParaRPr>
                    </a:p>
                  </a:txBody>
                  <a:tcPr/>
                </a:tc>
                <a:tc>
                  <a:txBody>
                    <a:bodyPr/>
                    <a:p>
                      <a:pPr algn="ctr">
                        <a:buNone/>
                      </a:pPr>
                      <a:endParaRPr lang="zh-CN" altLang="en-US">
                        <a:ln>
                          <a:noFill/>
                        </a:ln>
                      </a:endParaRPr>
                    </a:p>
                  </a:txBody>
                  <a:tcPr>
                    <a:lnTlToBr w="9525">
                      <a:solidFill>
                        <a:schemeClr val="tx1"/>
                      </a:solidFill>
                      <a:prstDash val="solid"/>
                    </a:lnTlToBr>
                  </a:tcPr>
                </a:tc>
                <a:tc>
                  <a:txBody>
                    <a:bodyPr/>
                    <a:p>
                      <a:pPr algn="ctr">
                        <a:buNone/>
                      </a:pPr>
                      <a:r>
                        <a:rPr lang="en-US" altLang="zh-CN">
                          <a:ln>
                            <a:noFill/>
                          </a:ln>
                        </a:rPr>
                        <a:t>1000</a:t>
                      </a:r>
                      <a:endParaRPr lang="en-US" altLang="zh-CN">
                        <a:ln>
                          <a:noFill/>
                        </a:ln>
                      </a:endParaRPr>
                    </a:p>
                  </a:txBody>
                  <a:tcPr/>
                </a:tc>
              </a:tr>
              <a:tr h="454660">
                <a:tc>
                  <a:txBody>
                    <a:bodyPr/>
                    <a:p>
                      <a:pPr algn="ctr">
                        <a:buNone/>
                      </a:pPr>
                      <a:r>
                        <a:rPr lang="en-US" altLang="zh-CN">
                          <a:ln>
                            <a:noFill/>
                          </a:ln>
                        </a:rPr>
                        <a:t>SM4</a:t>
                      </a:r>
                      <a:endParaRPr lang="en-US" altLang="zh-CN">
                        <a:ln>
                          <a:noFill/>
                        </a:ln>
                      </a:endParaRPr>
                    </a:p>
                  </a:txBody>
                  <a:tcPr/>
                </a:tc>
                <a:tc>
                  <a:txBody>
                    <a:bodyPr/>
                    <a:p>
                      <a:pPr algn="ctr">
                        <a:buNone/>
                      </a:pPr>
                      <a:r>
                        <a:rPr lang="en-US" altLang="zh-CN" sz="1800">
                          <a:sym typeface="+mn-ea"/>
                        </a:rPr>
                        <a:t>0.017ms~0.0323ms</a:t>
                      </a:r>
                      <a:endParaRPr lang="zh-CN" altLang="en-US">
                        <a:ln>
                          <a:noFill/>
                        </a:ln>
                      </a:endParaRPr>
                    </a:p>
                  </a:txBody>
                  <a:tcPr/>
                </a:tc>
                <a:tc>
                  <a:txBody>
                    <a:bodyPr/>
                    <a:p>
                      <a:pPr algn="ctr">
                        <a:buNone/>
                      </a:pPr>
                      <a:r>
                        <a:rPr lang="en-US" altLang="zh-CN" sz="1800">
                          <a:sym typeface="+mn-ea"/>
                        </a:rPr>
                        <a:t>0.037ms~0.0745ms</a:t>
                      </a:r>
                      <a:endParaRPr lang="zh-CN" altLang="en-US">
                        <a:ln>
                          <a:noFill/>
                        </a:ln>
                      </a:endParaRPr>
                    </a:p>
                  </a:txBody>
                  <a:tcPr/>
                </a:tc>
                <a:tc>
                  <a:txBody>
                    <a:bodyPr/>
                    <a:p>
                      <a:pPr algn="ctr">
                        <a:buNone/>
                      </a:pPr>
                      <a:r>
                        <a:rPr lang="en-US" altLang="zh-CN">
                          <a:ln>
                            <a:noFill/>
                          </a:ln>
                        </a:rPr>
                        <a:t>1000</a:t>
                      </a:r>
                      <a:endParaRPr lang="en-US" altLang="zh-CN">
                        <a:ln>
                          <a:noFill/>
                        </a:ln>
                      </a:endParaRPr>
                    </a:p>
                  </a:txBody>
                  <a:tcPr/>
                </a:tc>
              </a:tr>
            </a:tbl>
          </a:graphicData>
        </a:graphic>
      </p:graphicFrame>
      <p:graphicFrame>
        <p:nvGraphicFramePr>
          <p:cNvPr id="4" name="表格 3"/>
          <p:cNvGraphicFramePr/>
          <p:nvPr>
            <p:custDataLst>
              <p:tags r:id="rId2"/>
            </p:custDataLst>
          </p:nvPr>
        </p:nvGraphicFramePr>
        <p:xfrm>
          <a:off x="1330960" y="4100195"/>
          <a:ext cx="9217025" cy="1363980"/>
        </p:xfrm>
        <a:graphic>
          <a:graphicData uri="http://schemas.openxmlformats.org/drawingml/2006/table">
            <a:tbl>
              <a:tblPr firstRow="1" bandRow="1">
                <a:tableStyleId>{5940675A-B579-460E-94D1-54222C63F5DA}</a:tableStyleId>
              </a:tblPr>
              <a:tblGrid>
                <a:gridCol w="2179320"/>
                <a:gridCol w="3401695"/>
                <a:gridCol w="2519680"/>
                <a:gridCol w="1116330"/>
              </a:tblGrid>
              <a:tr h="454660">
                <a:tc>
                  <a:txBody>
                    <a:bodyPr/>
                    <a:p>
                      <a:pPr algn="ctr">
                        <a:buNone/>
                      </a:pPr>
                      <a:endParaRPr lang="zh-CN" altLang="en-US">
                        <a:ln>
                          <a:noFill/>
                        </a:ln>
                      </a:endParaRPr>
                    </a:p>
                  </a:txBody>
                  <a:tcPr>
                    <a:lnTlToBr w="12700">
                      <a:solidFill>
                        <a:schemeClr val="tx1"/>
                      </a:solidFill>
                      <a:prstDash val="solid"/>
                    </a:lnTlToBr>
                  </a:tcPr>
                </a:tc>
                <a:tc>
                  <a:txBody>
                    <a:bodyPr/>
                    <a:p>
                      <a:pPr algn="ctr">
                        <a:buNone/>
                      </a:pPr>
                      <a:r>
                        <a:rPr lang="zh-CN" altLang="en-US">
                          <a:ln>
                            <a:noFill/>
                          </a:ln>
                        </a:rPr>
                        <a:t>加密时间</a:t>
                      </a:r>
                      <a:endParaRPr lang="zh-CN" altLang="en-US">
                        <a:ln>
                          <a:noFill/>
                        </a:ln>
                      </a:endParaRPr>
                    </a:p>
                  </a:txBody>
                  <a:tcPr/>
                </a:tc>
                <a:tc>
                  <a:txBody>
                    <a:bodyPr/>
                    <a:p>
                      <a:pPr algn="ctr">
                        <a:buNone/>
                      </a:pPr>
                      <a:r>
                        <a:rPr lang="zh-CN" altLang="en-US">
                          <a:ln>
                            <a:noFill/>
                          </a:ln>
                        </a:rPr>
                        <a:t>解密时间</a:t>
                      </a:r>
                      <a:endParaRPr lang="zh-CN" altLang="en-US">
                        <a:ln>
                          <a:noFill/>
                        </a:ln>
                      </a:endParaRPr>
                    </a:p>
                  </a:txBody>
                  <a:tcPr/>
                </a:tc>
                <a:tc>
                  <a:txBody>
                    <a:bodyPr/>
                    <a:p>
                      <a:pPr algn="ctr">
                        <a:buNone/>
                      </a:pPr>
                      <a:r>
                        <a:rPr lang="en-US" altLang="zh-CN">
                          <a:ln>
                            <a:noFill/>
                          </a:ln>
                        </a:rPr>
                        <a:t>n</a:t>
                      </a:r>
                      <a:r>
                        <a:rPr lang="zh-CN" altLang="en-US">
                          <a:ln>
                            <a:noFill/>
                          </a:ln>
                        </a:rPr>
                        <a:t>取值</a:t>
                      </a:r>
                      <a:endParaRPr lang="zh-CN" altLang="en-US">
                        <a:ln>
                          <a:noFill/>
                        </a:ln>
                      </a:endParaRPr>
                    </a:p>
                  </a:txBody>
                  <a:tcPr/>
                </a:tc>
              </a:tr>
              <a:tr h="454660">
                <a:tc>
                  <a:txBody>
                    <a:bodyPr/>
                    <a:p>
                      <a:pPr algn="ctr">
                        <a:buNone/>
                      </a:pPr>
                      <a:r>
                        <a:rPr lang="en-US" altLang="zh-CN">
                          <a:ln>
                            <a:noFill/>
                          </a:ln>
                        </a:rPr>
                        <a:t>ECB</a:t>
                      </a:r>
                      <a:endParaRPr lang="en-US" altLang="zh-CN">
                        <a:ln>
                          <a:noFill/>
                        </a:ln>
                      </a:endParaRPr>
                    </a:p>
                  </a:txBody>
                  <a:tcPr/>
                </a:tc>
                <a:tc>
                  <a:txBody>
                    <a:bodyPr/>
                    <a:p>
                      <a:pPr algn="ctr">
                        <a:buNone/>
                      </a:pPr>
                      <a:r>
                        <a:rPr lang="en-US" altLang="zh-CN" sz="1800">
                          <a:sym typeface="+mn-ea"/>
                        </a:rPr>
                        <a:t>0.017ms~0.0323ms</a:t>
                      </a:r>
                      <a:endParaRPr lang="en-US" altLang="zh-CN">
                        <a:ln>
                          <a:noFill/>
                        </a:ln>
                      </a:endParaRPr>
                    </a:p>
                  </a:txBody>
                  <a:tcPr/>
                </a:tc>
                <a:tc>
                  <a:txBody>
                    <a:bodyPr/>
                    <a:p>
                      <a:pPr algn="ctr">
                        <a:buNone/>
                      </a:pPr>
                      <a:r>
                        <a:rPr lang="en-US" altLang="zh-CN" sz="1800">
                          <a:sym typeface="+mn-ea"/>
                        </a:rPr>
                        <a:t>0.037ms~0.0745ms</a:t>
                      </a:r>
                      <a:endParaRPr lang="en-US" altLang="zh-CN">
                        <a:ln>
                          <a:noFill/>
                        </a:ln>
                      </a:endParaRPr>
                    </a:p>
                  </a:txBody>
                  <a:tcPr>
                    <a:lnB w="9525">
                      <a:solidFill>
                        <a:schemeClr val="tx1"/>
                      </a:solidFill>
                      <a:prstDash val="solid"/>
                    </a:lnB>
                  </a:tcPr>
                </a:tc>
                <a:tc>
                  <a:txBody>
                    <a:bodyPr/>
                    <a:p>
                      <a:pPr algn="ctr">
                        <a:buNone/>
                      </a:pPr>
                      <a:r>
                        <a:rPr lang="en-US" altLang="zh-CN">
                          <a:ln>
                            <a:noFill/>
                          </a:ln>
                        </a:rPr>
                        <a:t>1000</a:t>
                      </a:r>
                      <a:endParaRPr lang="en-US" altLang="zh-CN">
                        <a:ln>
                          <a:noFill/>
                        </a:ln>
                      </a:endParaRPr>
                    </a:p>
                  </a:txBody>
                  <a:tcPr/>
                </a:tc>
              </a:tr>
              <a:tr h="454660">
                <a:tc>
                  <a:txBody>
                    <a:bodyPr/>
                    <a:p>
                      <a:pPr algn="ctr">
                        <a:buNone/>
                      </a:pPr>
                      <a:r>
                        <a:rPr lang="en-US" altLang="zh-CN">
                          <a:ln>
                            <a:noFill/>
                          </a:ln>
                        </a:rPr>
                        <a:t>CBC</a:t>
                      </a:r>
                      <a:endParaRPr lang="en-US" altLang="zh-CN">
                        <a:ln>
                          <a:noFill/>
                        </a:ln>
                      </a:endParaRPr>
                    </a:p>
                  </a:txBody>
                  <a:tcPr/>
                </a:tc>
                <a:tc>
                  <a:txBody>
                    <a:bodyPr/>
                    <a:p>
                      <a:pPr algn="ctr">
                        <a:buNone/>
                      </a:pPr>
                      <a:r>
                        <a:rPr lang="en-US" altLang="zh-CN" sz="1800">
                          <a:sym typeface="+mn-ea"/>
                        </a:rPr>
                        <a:t>0.015ms~0.020799ms</a:t>
                      </a:r>
                      <a:endParaRPr lang="zh-CN" altLang="en-US">
                        <a:ln>
                          <a:noFill/>
                        </a:ln>
                      </a:endParaRPr>
                    </a:p>
                  </a:txBody>
                  <a:tcPr>
                    <a:lnR w="9525">
                      <a:solidFill>
                        <a:schemeClr val="tx1"/>
                      </a:solidFill>
                      <a:prstDash val="solid"/>
                    </a:lnR>
                  </a:tcPr>
                </a:tc>
                <a:tc>
                  <a:txBody>
                    <a:bodyPr/>
                    <a:p>
                      <a:pPr algn="ctr">
                        <a:buNone/>
                      </a:pPr>
                      <a:r>
                        <a:rPr lang="en-US" altLang="zh-CN" sz="1800">
                          <a:sym typeface="+mn-ea"/>
                        </a:rPr>
                        <a:t>0.073ms~0.0767ms</a:t>
                      </a:r>
                      <a:endParaRPr lang="zh-CN" altLang="en-US">
                        <a:ln>
                          <a:noFill/>
                        </a:ln>
                      </a:endParaRPr>
                    </a:p>
                  </a:txBody>
                  <a:tcPr>
                    <a:lnL w="9525">
                      <a:solidFill>
                        <a:schemeClr val="tx1"/>
                      </a:solidFill>
                      <a:prstDash val="solid"/>
                    </a:lnL>
                    <a:lnR w="9525">
                      <a:solidFill>
                        <a:schemeClr val="tx1"/>
                      </a:solidFill>
                      <a:prstDash val="solid"/>
                    </a:lnR>
                    <a:lnT w="9525">
                      <a:solidFill>
                        <a:schemeClr val="tx1"/>
                      </a:solidFill>
                      <a:prstDash val="solid"/>
                    </a:lnT>
                    <a:lnB w="9525">
                      <a:solidFill>
                        <a:schemeClr val="tx1"/>
                      </a:solidFill>
                      <a:prstDash val="solid"/>
                    </a:lnB>
                    <a:lnTlToBr>
                      <a:noFill/>
                    </a:lnTlToBr>
                    <a:lnBlToTr>
                      <a:noFill/>
                    </a:lnBlToTr>
                  </a:tcPr>
                </a:tc>
                <a:tc>
                  <a:txBody>
                    <a:bodyPr/>
                    <a:p>
                      <a:pPr algn="ctr">
                        <a:buNone/>
                      </a:pPr>
                      <a:r>
                        <a:rPr lang="en-US" altLang="zh-CN">
                          <a:ln>
                            <a:noFill/>
                          </a:ln>
                        </a:rPr>
                        <a:t>1000</a:t>
                      </a:r>
                      <a:endParaRPr lang="en-US" altLang="zh-CN">
                        <a:ln>
                          <a:noFill/>
                        </a:ln>
                      </a:endParaRPr>
                    </a:p>
                  </a:txBody>
                  <a:tcPr>
                    <a:lnL w="9525">
                      <a:solidFill>
                        <a:schemeClr val="tx1"/>
                      </a:solidFill>
                      <a:prstDash val="solid"/>
                    </a:lnL>
                  </a:tcPr>
                </a:tc>
              </a:tr>
            </a:tbl>
          </a:graphicData>
        </a:graphic>
      </p:graphicFrame>
      <p:sp>
        <p:nvSpPr>
          <p:cNvPr id="5" name="文本框 4"/>
          <p:cNvSpPr txBox="1"/>
          <p:nvPr/>
        </p:nvSpPr>
        <p:spPr>
          <a:xfrm>
            <a:off x="4822190" y="1155700"/>
            <a:ext cx="2836545" cy="368300"/>
          </a:xfrm>
          <a:prstGeom prst="rect">
            <a:avLst/>
          </a:prstGeom>
          <a:noFill/>
        </p:spPr>
        <p:txBody>
          <a:bodyPr wrap="square" rtlCol="0">
            <a:spAutoFit/>
          </a:bodyPr>
          <a:p>
            <a:r>
              <a:rPr lang="zh-CN" altLang="en-US"/>
              <a:t>密码算法性能对比分析</a:t>
            </a:r>
            <a:endParaRPr lang="zh-CN" altLang="en-US"/>
          </a:p>
        </p:txBody>
      </p:sp>
      <p:sp>
        <p:nvSpPr>
          <p:cNvPr id="6" name="文本框 5"/>
          <p:cNvSpPr txBox="1"/>
          <p:nvPr/>
        </p:nvSpPr>
        <p:spPr>
          <a:xfrm>
            <a:off x="4822190" y="3731895"/>
            <a:ext cx="2730500" cy="368300"/>
          </a:xfrm>
          <a:prstGeom prst="rect">
            <a:avLst/>
          </a:prstGeom>
          <a:noFill/>
        </p:spPr>
        <p:txBody>
          <a:bodyPr wrap="square" rtlCol="0">
            <a:spAutoFit/>
          </a:bodyPr>
          <a:p>
            <a:r>
              <a:rPr lang="en-US" altLang="zh-CN"/>
              <a:t>ECB</a:t>
            </a:r>
            <a:r>
              <a:rPr lang="zh-CN" altLang="en-US"/>
              <a:t>与</a:t>
            </a:r>
            <a:r>
              <a:rPr lang="en-US" altLang="zh-CN"/>
              <a:t>CBC</a:t>
            </a:r>
            <a:r>
              <a:rPr lang="zh-CN" altLang="en-US"/>
              <a:t>性能对比分析</a:t>
            </a:r>
            <a:endParaRPr lang="zh-CN" altLang="en-US"/>
          </a:p>
        </p:txBody>
      </p:sp>
    </p:spTree>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288627" y="3000270"/>
            <a:ext cx="3430726" cy="857460"/>
            <a:chOff x="5588007" y="1590635"/>
            <a:chExt cx="3430726" cy="857460"/>
          </a:xfrm>
        </p:grpSpPr>
        <p:sp>
          <p:nvSpPr>
            <p:cNvPr id="19" name="文本框 18"/>
            <p:cNvSpPr txBox="1"/>
            <p:nvPr/>
          </p:nvSpPr>
          <p:spPr>
            <a:xfrm>
              <a:off x="6549853" y="1696200"/>
              <a:ext cx="2468880" cy="645160"/>
            </a:xfrm>
            <a:prstGeom prst="rect">
              <a:avLst/>
            </a:prstGeom>
            <a:noFill/>
          </p:spPr>
          <p:txBody>
            <a:bodyPr wrap="none">
              <a:spAutoFit/>
            </a:bodyPr>
            <a:lstStyle/>
            <a:p>
              <a:pPr algn="l" eaLnBrk="1" fontAlgn="auto" hangingPunct="1">
                <a:spcBef>
                  <a:spcPts val="0"/>
                </a:spcBef>
                <a:spcAft>
                  <a:spcPts val="0"/>
                </a:spcAft>
                <a:defRPr/>
              </a:pPr>
              <a:r>
                <a:rPr lang="zh-CN" altLang="en-US" sz="3600" b="1" dirty="0" smtClean="0">
                  <a:sym typeface="+mn-lt"/>
                </a:rPr>
                <a:t>总结与展望</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smtClean="0">
                  <a:latin typeface="Century Gothic" panose="020B0502020202020204" pitchFamily="34" charset="0"/>
                </a:rPr>
                <a:t>4</a:t>
              </a:r>
              <a:endParaRPr lang="zh-CN" altLang="en-US" sz="4000" b="1" dirty="0">
                <a:latin typeface="Century Gothic" panose="020B0502020202020204" pitchFamily="34" charset="0"/>
              </a:endParaRPr>
            </a:p>
          </p:txBody>
        </p:sp>
      </p:grpSp>
    </p:spTree>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617642"/>
            <a:ext cx="10498347" cy="332422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sym typeface="+mn-ea"/>
              </a:rPr>
              <a:t>通过上述对比可以看出，</a:t>
            </a:r>
            <a:r>
              <a:rPr lang="en-US" sz="2200" dirty="0">
                <a:latin typeface="+mn-ea"/>
                <a:sym typeface="+mn-ea"/>
              </a:rPr>
              <a:t>SM4</a:t>
            </a:r>
            <a:r>
              <a:rPr lang="zh-CN" altLang="en-US" sz="2200" dirty="0">
                <a:latin typeface="+mn-ea"/>
                <a:sym typeface="+mn-ea"/>
              </a:rPr>
              <a:t>算法的</a:t>
            </a:r>
            <a:r>
              <a:rPr lang="en-US" altLang="zh-CN" sz="2200" dirty="0">
                <a:latin typeface="+mn-ea"/>
                <a:sym typeface="+mn-ea"/>
              </a:rPr>
              <a:t>ECB</a:t>
            </a:r>
            <a:r>
              <a:rPr lang="zh-CN" altLang="en-US" sz="2200" dirty="0">
                <a:latin typeface="+mn-ea"/>
                <a:sym typeface="+mn-ea"/>
              </a:rPr>
              <a:t>模式对于整体的拼接结果进行解密可以得到预期的数据，只是在中间会存在多余的空格，是优于其它两种密码算法。并且</a:t>
            </a:r>
            <a:r>
              <a:rPr sz="2200" dirty="0">
                <a:latin typeface="+mn-ea"/>
                <a:sym typeface="+mn-ea"/>
              </a:rPr>
              <a:t>SM4算法的ECB模式加解密的性能都要优于SM2、SM3以及SM4的CBC模式，</a:t>
            </a:r>
            <a:r>
              <a:rPr lang="zh-CN" sz="2200" dirty="0">
                <a:latin typeface="+mn-ea"/>
                <a:sym typeface="+mn-ea"/>
              </a:rPr>
              <a:t>所以，</a:t>
            </a:r>
            <a:r>
              <a:rPr sz="2200" dirty="0">
                <a:latin typeface="+mn-ea"/>
                <a:sym typeface="+mn-ea"/>
              </a:rPr>
              <a:t>最后选择使用SM4的ECB进行分割字符串的方式实现一种的同态密码。</a:t>
            </a:r>
            <a:endParaRPr sz="2200" dirty="0">
              <a:latin typeface="+mn-ea"/>
              <a:sym typeface="+mn-ea"/>
            </a:endParaRPr>
          </a:p>
          <a:p>
            <a:pPr marL="342900" indent="-342900" algn="just" eaLnBrk="1">
              <a:lnSpc>
                <a:spcPct val="130000"/>
              </a:lnSpc>
              <a:spcBef>
                <a:spcPts val="600"/>
              </a:spcBef>
              <a:spcAft>
                <a:spcPts val="600"/>
              </a:spcAft>
              <a:buClr>
                <a:schemeClr val="tx2"/>
              </a:buClr>
              <a:buSzTx/>
              <a:buFont typeface="Wingdings" panose="05000000000000000000" pitchFamily="2" charset="2"/>
              <a:buChar char="n"/>
            </a:pPr>
            <a:r>
              <a:rPr sz="2200" dirty="0">
                <a:latin typeface="+mn-ea"/>
                <a:sym typeface="+mn-ea"/>
              </a:rPr>
              <a:t>本课题研究的密码算法只有非对称密码算法SM2，数字摘要算法SM3，对称密码算法SM4，可以在使用更多的密码算法研究其同态性，在一个更大的范围寻找全局的最优解。</a:t>
            </a:r>
            <a:endParaRPr sz="2200" dirty="0">
              <a:latin typeface="+mn-ea"/>
            </a:endParaRPr>
          </a:p>
        </p:txBody>
      </p:sp>
      <p:sp>
        <p:nvSpPr>
          <p:cNvPr id="9" name="标题 8"/>
          <p:cNvSpPr>
            <a:spLocks noGrp="1"/>
          </p:cNvSpPr>
          <p:nvPr>
            <p:ph type="title"/>
          </p:nvPr>
        </p:nvSpPr>
        <p:spPr>
          <a:xfrm>
            <a:off x="749863" y="250055"/>
            <a:ext cx="8643848" cy="478155"/>
          </a:xfrm>
        </p:spPr>
        <p:txBody>
          <a:bodyPr/>
          <a:lstStyle/>
          <a:p>
            <a:r>
              <a:rPr dirty="0" smtClean="0">
                <a:sym typeface="+mn-ea"/>
              </a:rPr>
              <a:t>总结与展望</a:t>
            </a:r>
            <a:endParaRPr lang="zh-CN" altLang="en-US" dirty="0"/>
          </a:p>
        </p:txBody>
      </p:sp>
    </p:spTree>
  </p:cSld>
  <p:clrMapOvr>
    <a:masterClrMapping/>
  </p:clrMapOvr>
  <p:transition spd="med">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a:xfrm>
            <a:off x="803276" y="4611630"/>
            <a:ext cx="10585448" cy="892503"/>
          </a:xfrm>
          <a:prstGeom prst="rect">
            <a:avLst/>
          </a:prstGeom>
        </p:spPr>
        <p:txBody>
          <a:bodyPr tIns="0" bIns="0" anchor="ctr" anchorCtr="0">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zh-CN" altLang="en-US" sz="4000" b="1" dirty="0"/>
              <a:t>感谢老师的悉心指导</a:t>
            </a:r>
            <a:endParaRPr lang="zh-CN" altLang="en-US" sz="4000" b="1" dirty="0"/>
          </a:p>
        </p:txBody>
      </p:sp>
      <p:sp>
        <p:nvSpPr>
          <p:cNvPr id="7" name="副标题 2"/>
          <p:cNvSpPr txBox="1"/>
          <p:nvPr/>
        </p:nvSpPr>
        <p:spPr>
          <a:xfrm>
            <a:off x="803276" y="5297168"/>
            <a:ext cx="10585448" cy="508452"/>
          </a:xfrm>
          <a:prstGeom prst="rect">
            <a:avLst/>
          </a:prstGeom>
        </p:spPr>
        <p:txBody>
          <a:bodyPr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1800" dirty="0">
                <a:solidFill>
                  <a:schemeClr val="accent3"/>
                </a:solidFill>
              </a:rPr>
              <a:t>Thanks for Your Attention</a:t>
            </a:r>
            <a:endParaRPr lang="en-US" altLang="zh-CN" sz="1800" dirty="0">
              <a:solidFill>
                <a:schemeClr val="accent3"/>
              </a:solidFill>
            </a:endParaRPr>
          </a:p>
        </p:txBody>
      </p:sp>
    </p:spTree>
  </p:cSld>
  <p:clrMapOvr>
    <a:masterClrMapping/>
  </p:clrMapOvr>
  <p:transition spd="med">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en-US" altLang="zh-CN" dirty="0" smtClean="0"/>
              <a:t>Q&amp;A</a:t>
            </a:r>
            <a:endParaRPr lang="en-US" altLang="zh-CN" dirty="0"/>
          </a:p>
        </p:txBody>
      </p:sp>
      <p:sp>
        <p:nvSpPr>
          <p:cNvPr id="2" name="文本框 1"/>
          <p:cNvSpPr txBox="1"/>
          <p:nvPr/>
        </p:nvSpPr>
        <p:spPr>
          <a:xfrm>
            <a:off x="2509520" y="2045970"/>
            <a:ext cx="6448425" cy="2646045"/>
          </a:xfrm>
          <a:prstGeom prst="rect">
            <a:avLst/>
          </a:prstGeom>
          <a:noFill/>
        </p:spPr>
        <p:txBody>
          <a:bodyPr wrap="square" rtlCol="0">
            <a:spAutoFit/>
          </a:bodyPr>
          <a:p>
            <a:pPr algn="ctr"/>
            <a:r>
              <a:rPr lang="en-US" altLang="zh-CN" sz="16600" b="1">
                <a:latin typeface="+mn-lt"/>
                <a:ea typeface="+mn-lt"/>
              </a:rPr>
              <a:t>Q&amp;A</a:t>
            </a:r>
            <a:endParaRPr lang="en-US" altLang="zh-CN" sz="16600" b="1">
              <a:latin typeface="+mn-lt"/>
              <a:ea typeface="+mn-lt"/>
            </a:endParaRPr>
          </a:p>
        </p:txBody>
      </p:sp>
    </p:spTree>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4378166" cy="857460"/>
            <a:chOff x="5588007" y="1590635"/>
            <a:chExt cx="4378166" cy="857460"/>
          </a:xfrm>
        </p:grpSpPr>
        <p:sp>
          <p:nvSpPr>
            <p:cNvPr id="19" name="文本框 18"/>
            <p:cNvSpPr txBox="1"/>
            <p:nvPr/>
          </p:nvSpPr>
          <p:spPr>
            <a:xfrm>
              <a:off x="6549853" y="1696200"/>
              <a:ext cx="3416320" cy="646331"/>
            </a:xfrm>
            <a:prstGeom prst="rect">
              <a:avLst/>
            </a:prstGeom>
            <a:noFill/>
          </p:spPr>
          <p:txBody>
            <a:bodyPr wrap="none">
              <a:spAutoFit/>
            </a:bodyPr>
            <a:lstStyle/>
            <a:p>
              <a:pPr eaLnBrk="1" fontAlgn="auto" hangingPunct="1">
                <a:spcBef>
                  <a:spcPts val="0"/>
                </a:spcBef>
                <a:spcAft>
                  <a:spcPts val="0"/>
                </a:spcAft>
                <a:defRPr/>
              </a:pPr>
              <a:r>
                <a:rPr lang="zh-CN" altLang="en-US" sz="3600" b="1" dirty="0" smtClean="0">
                  <a:sym typeface="+mn-lt"/>
                </a:rPr>
                <a:t>研究背景与目的</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smtClean="0">
                  <a:latin typeface="Century Gothic" panose="020B0502020202020204" pitchFamily="34" charset="0"/>
                  <a:ea typeface="微软雅黑" panose="020B0503020204020204" pitchFamily="34" charset="-122"/>
                </a:rPr>
                <a:t>1</a:t>
              </a:r>
              <a:endParaRPr lang="zh-CN" altLang="en-US" sz="4000" b="1" dirty="0">
                <a:latin typeface="Century Gothic" panose="020B0502020202020204" pitchFamily="34" charset="0"/>
                <a:ea typeface="微软雅黑" panose="020B0503020204020204" pitchFamily="34" charset="-122"/>
              </a:endParaRPr>
            </a:p>
          </p:txBody>
        </p:sp>
      </p:grpSp>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561762"/>
            <a:ext cx="10498347" cy="376428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ea typeface="+mn-ea"/>
              </a:rPr>
              <a:t>2018年</a:t>
            </a:r>
            <a:r>
              <a:rPr lang="zh-CN" sz="2200" dirty="0">
                <a:latin typeface="+mn-ea"/>
                <a:ea typeface="+mn-ea"/>
              </a:rPr>
              <a:t>，</a:t>
            </a:r>
            <a:r>
              <a:rPr sz="2200" dirty="0">
                <a:latin typeface="+mn-ea"/>
                <a:ea typeface="+mn-ea"/>
              </a:rPr>
              <a:t>Facebook被曝出发生数据泄漏事件，3月Facebook上5000万名用户个人信息遭一家名为剑桥分析公司泄露；在9月Facebook上有大约3000万用户信息泄露，导致这次是事件的原因是安全系统存在一定的漏洞，而该漏洞被黑客攻击；在12月Facebook上有大约有6亿人的私隐照片被泄露</a:t>
            </a:r>
            <a:r>
              <a:rPr lang="zh-CN" altLang="en-US" sz="2200" dirty="0" smtClean="0">
                <a:latin typeface="+mn-ea"/>
                <a:ea typeface="+mn-ea"/>
              </a:rPr>
              <a:t>。</a:t>
            </a:r>
            <a:endParaRPr lang="en-US" altLang="zh-CN" sz="2200" dirty="0" smtClean="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rPr>
              <a:t>2019年8月，美国的大型商业银行Capital One发生数据泄露，黑客利用他们基础设施中一个特定的配置漏洞，获得了约1亿美国人以及600万加拿大人的基本信息，这些信息涵盖了2005年至2019年初的个人信息，其中包括大约14万个社会安全号码和8万个关联银行账号。</a:t>
            </a:r>
            <a:endParaRPr sz="2200" dirty="0">
              <a:latin typeface="+mn-ea"/>
            </a:endParaRPr>
          </a:p>
        </p:txBody>
      </p:sp>
      <p:sp>
        <p:nvSpPr>
          <p:cNvPr id="9" name="标题 8"/>
          <p:cNvSpPr>
            <a:spLocks noGrp="1"/>
          </p:cNvSpPr>
          <p:nvPr>
            <p:ph type="title"/>
          </p:nvPr>
        </p:nvSpPr>
        <p:spPr>
          <a:xfrm>
            <a:off x="749863" y="250055"/>
            <a:ext cx="8643848" cy="478155"/>
          </a:xfrm>
        </p:spPr>
        <p:txBody>
          <a:bodyPr/>
          <a:lstStyle/>
          <a:p>
            <a:r>
              <a:rPr lang="zh-CN" altLang="en-US" dirty="0" smtClean="0"/>
              <a:t>研究背景</a:t>
            </a:r>
            <a:endParaRPr lang="zh-CN" altLang="en-US" dirty="0"/>
          </a:p>
        </p:txBody>
      </p:sp>
    </p:spTree>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smtClean="0"/>
              <a:t>研究目的</a:t>
            </a:r>
            <a:endParaRPr lang="zh-CN" altLang="en-US" dirty="0"/>
          </a:p>
        </p:txBody>
      </p:sp>
      <p:sp>
        <p:nvSpPr>
          <p:cNvPr id="11" name="内容占位符 1"/>
          <p:cNvSpPr txBox="1"/>
          <p:nvPr/>
        </p:nvSpPr>
        <p:spPr>
          <a:xfrm>
            <a:off x="1539631" y="1700198"/>
            <a:ext cx="9100038" cy="3610708"/>
          </a:xfrm>
          <a:prstGeom prst="rect">
            <a:avLst/>
          </a:prstGeom>
        </p:spPr>
        <p:txBody>
          <a:bodyPr vert="horz" lIns="0" tIns="0" rIns="0" bIns="0" rtlCol="0">
            <a:normAutofit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由上述事件可以看出，数据的安全无论对于企业还是个人都是一个难以忽略的难题，对于保证数据安全性典型的做法就是客户端加密发送，服务端收到后解密进行计算，但在服务端解密之后的明文也会有发生数据泄露的可能，并且对于一些用户隐私数据不希望被其他人得知，客户端加密服务端解密这种方案无法解决此问题。</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smtClean="0"/>
              <a:t>研究目的</a:t>
            </a:r>
            <a:endParaRPr lang="zh-CN" altLang="en-US" dirty="0"/>
          </a:p>
        </p:txBody>
      </p:sp>
      <p:sp>
        <p:nvSpPr>
          <p:cNvPr id="11" name="内容占位符 1"/>
          <p:cNvSpPr txBox="1"/>
          <p:nvPr/>
        </p:nvSpPr>
        <p:spPr>
          <a:xfrm>
            <a:off x="1539631" y="1700198"/>
            <a:ext cx="9100038" cy="3610708"/>
          </a:xfrm>
          <a:prstGeom prst="rect">
            <a:avLst/>
          </a:prstGeom>
        </p:spPr>
        <p:txBody>
          <a:bodyPr vert="horz" lIns="0" tIns="0" rIns="0" bIns="0" rtlCol="0">
            <a:normAutofit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假设有这样一种密码算法，该密码算法对数据进行加密得到密文，对于密文的操作等价于使用明文进行相同操作。在客户端对数据进行加密并发送给服务端，服务端收到数据后不需要对数据进行解密操作，而是直接使用密文进行计算，对于计算结果也是以密文的形式发送给客户端，客户端解密拿到明</a:t>
            </a: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文，如果需要存储也使用密文存储。这种方案就可以解决数据泄露以及传统方式不能解决的问题。</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891815" y="3000270"/>
            <a:ext cx="4378166" cy="857460"/>
            <a:chOff x="5588007" y="1590635"/>
            <a:chExt cx="4378166" cy="857460"/>
          </a:xfrm>
        </p:grpSpPr>
        <p:sp>
          <p:nvSpPr>
            <p:cNvPr id="19" name="文本框 18"/>
            <p:cNvSpPr txBox="1"/>
            <p:nvPr/>
          </p:nvSpPr>
          <p:spPr>
            <a:xfrm>
              <a:off x="6549853" y="1696200"/>
              <a:ext cx="3416320" cy="646331"/>
            </a:xfrm>
            <a:prstGeom prst="rect">
              <a:avLst/>
            </a:prstGeom>
            <a:noFill/>
          </p:spPr>
          <p:txBody>
            <a:bodyPr wrap="none">
              <a:spAutoFit/>
            </a:bodyPr>
            <a:lstStyle/>
            <a:p>
              <a:pPr eaLnBrk="1" fontAlgn="auto" hangingPunct="1">
                <a:spcBef>
                  <a:spcPts val="0"/>
                </a:spcBef>
                <a:spcAft>
                  <a:spcPts val="0"/>
                </a:spcAft>
                <a:defRPr/>
              </a:pPr>
              <a:r>
                <a:rPr lang="zh-CN" altLang="en-US" sz="3600" b="1" dirty="0">
                  <a:sym typeface="+mn-lt"/>
                </a:rPr>
                <a:t>研究内容与方法</a:t>
              </a:r>
              <a:endParaRPr lang="zh-CN" altLang="en-US" sz="3600" b="1" dirty="0">
                <a:sym typeface="+mn-lt"/>
              </a:endParaRPr>
            </a:p>
          </p:txBody>
        </p:sp>
        <p:sp>
          <p:nvSpPr>
            <p:cNvPr id="20" name="椭圆 19"/>
            <p:cNvSpPr/>
            <p:nvPr/>
          </p:nvSpPr>
          <p:spPr>
            <a:xfrm>
              <a:off x="5588007" y="1590635"/>
              <a:ext cx="857459" cy="85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smtClean="0">
                  <a:latin typeface="Century Gothic" panose="020B0502020202020204" pitchFamily="34" charset="0"/>
                </a:rPr>
                <a:t>2</a:t>
              </a:r>
              <a:endParaRPr lang="zh-CN" altLang="en-US" sz="4000" b="1" dirty="0">
                <a:latin typeface="Century Gothic" panose="020B0502020202020204" pitchFamily="34" charset="0"/>
              </a:endParaRPr>
            </a:p>
          </p:txBody>
        </p:sp>
      </p:grpSp>
    </p:spTree>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749863" y="250055"/>
            <a:ext cx="8643848" cy="478155"/>
          </a:xfrm>
        </p:spPr>
        <p:txBody>
          <a:bodyPr/>
          <a:lstStyle/>
          <a:p>
            <a:r>
              <a:rPr lang="zh-CN" altLang="en-US" dirty="0"/>
              <a:t>研究内容</a:t>
            </a:r>
            <a:endParaRPr lang="zh-CN" altLang="en-US" dirty="0"/>
          </a:p>
        </p:txBody>
      </p:sp>
      <p:sp>
        <p:nvSpPr>
          <p:cNvPr id="11" name="内容占位符 1"/>
          <p:cNvSpPr txBox="1"/>
          <p:nvPr/>
        </p:nvSpPr>
        <p:spPr>
          <a:xfrm>
            <a:off x="1539631" y="1700198"/>
            <a:ext cx="9100038" cy="3610708"/>
          </a:xfrm>
          <a:prstGeom prst="rect">
            <a:avLst/>
          </a:prstGeom>
        </p:spPr>
        <p:txBody>
          <a:bodyPr vert="horz" lIns="0" tIns="0" rIns="0" bIns="0" rtlCol="0">
            <a:normAutofit fontScale="90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defRPr/>
            </a:pPr>
            <a:r>
              <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t>本课题主要进行基于国产密码算法的网络信息传输认证系统原型设计与实现工作。国产密码算法是中国自主设计并实现的成熟加密算法系列，未来将在我国信息系统的安全设计和实现中获得广泛应用。本课题拟根据具体信息系统中的网络信息传输认证需要，对已有的国产密码算法的具体实现进行分析和研究，选择适用的对称加密、非对称加密以及消息摘要算法，实现云计算信息系统中的网络信息传输认证，并进行实际系统的应用效果分析与验证。 </a:t>
            </a:r>
            <a:endParaRPr kumimoji="0" lang="zh-CN" altLang="en-US" sz="2800" b="0" i="0" u="none" strike="noStrike" kern="1200" cap="none" spc="30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268392"/>
            <a:ext cx="10498347" cy="466534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sz="2200" dirty="0">
                <a:latin typeface="+mn-ea"/>
                <a:ea typeface="+mn-ea"/>
              </a:rPr>
              <a:t>对于三类密码算法，分别使用相应国产密码算法</a:t>
            </a:r>
            <a:r>
              <a:rPr lang="en-US" altLang="zh-CN" sz="2200" dirty="0">
                <a:latin typeface="+mn-ea"/>
                <a:ea typeface="+mn-ea"/>
              </a:rPr>
              <a:t>——</a:t>
            </a:r>
            <a:r>
              <a:rPr lang="zh-CN" sz="2200" dirty="0">
                <a:latin typeface="+mn-ea"/>
                <a:ea typeface="+mn-ea"/>
              </a:rPr>
              <a:t>非对称密码算法</a:t>
            </a:r>
            <a:r>
              <a:rPr lang="en-US" altLang="zh-CN" sz="2200" dirty="0">
                <a:latin typeface="+mn-ea"/>
                <a:ea typeface="+mn-ea"/>
              </a:rPr>
              <a:t>SM2</a:t>
            </a:r>
            <a:r>
              <a:rPr lang="zh-CN" altLang="en-US" sz="2200" dirty="0">
                <a:latin typeface="+mn-ea"/>
                <a:ea typeface="+mn-ea"/>
              </a:rPr>
              <a:t>，数字摘要算法</a:t>
            </a:r>
            <a:r>
              <a:rPr lang="en-US" altLang="zh-CN" sz="2200" dirty="0">
                <a:latin typeface="+mn-ea"/>
                <a:ea typeface="+mn-ea"/>
              </a:rPr>
              <a:t>SM3</a:t>
            </a:r>
            <a:r>
              <a:rPr lang="zh-CN" altLang="en-US" sz="2200" dirty="0">
                <a:latin typeface="+mn-ea"/>
                <a:ea typeface="+mn-ea"/>
              </a:rPr>
              <a:t>，对称密码算法</a:t>
            </a:r>
            <a:r>
              <a:rPr lang="en-US" altLang="zh-CN" sz="2200" dirty="0">
                <a:latin typeface="+mn-ea"/>
                <a:ea typeface="+mn-ea"/>
              </a:rPr>
              <a:t>SM4(ECB</a:t>
            </a:r>
            <a:r>
              <a:rPr lang="zh-CN" altLang="en-US" sz="2200" dirty="0">
                <a:latin typeface="+mn-ea"/>
                <a:ea typeface="+mn-ea"/>
              </a:rPr>
              <a:t>、</a:t>
            </a:r>
            <a:r>
              <a:rPr lang="en-US" altLang="zh-CN" sz="2200" dirty="0">
                <a:latin typeface="+mn-ea"/>
                <a:ea typeface="+mn-ea"/>
              </a:rPr>
              <a:t>CBC</a:t>
            </a:r>
            <a:r>
              <a:rPr lang="zh-CN" altLang="en-US" sz="2200" dirty="0">
                <a:latin typeface="+mn-ea"/>
                <a:ea typeface="+mn-ea"/>
              </a:rPr>
              <a:t>模式</a:t>
            </a:r>
            <a:r>
              <a:rPr lang="en-US" altLang="zh-CN" sz="2200" dirty="0">
                <a:latin typeface="+mn-ea"/>
                <a:ea typeface="+mn-ea"/>
              </a:rPr>
              <a:t>)</a:t>
            </a:r>
            <a:r>
              <a:rPr lang="zh-CN" altLang="en-US" sz="2200" dirty="0">
                <a:latin typeface="+mn-ea"/>
                <a:ea typeface="+mn-ea"/>
              </a:rPr>
              <a:t>，研究其同态性。对于</a:t>
            </a:r>
            <a:r>
              <a:rPr lang="en-US" altLang="zh-CN" sz="2200" dirty="0">
                <a:latin typeface="+mn-ea"/>
                <a:ea typeface="+mn-ea"/>
              </a:rPr>
              <a:t>SM3</a:t>
            </a:r>
            <a:r>
              <a:rPr lang="zh-CN" altLang="en-US" sz="2200" dirty="0">
                <a:latin typeface="+mn-ea"/>
                <a:ea typeface="+mn-ea"/>
              </a:rPr>
              <a:t>，其</a:t>
            </a:r>
            <a:r>
              <a:rPr lang="zh-CN" altLang="en-US" sz="2200" dirty="0">
                <a:latin typeface="+mn-ea"/>
                <a:ea typeface="+mn-ea"/>
              </a:rPr>
              <a:t>具有单向不可逆的特性，无法解密。</a:t>
            </a:r>
            <a:endParaRPr lang="zh-CN"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rPr>
              <a:t>通过</a:t>
            </a:r>
            <a:r>
              <a:rPr lang="en-US" altLang="zh-CN" sz="2200" dirty="0">
                <a:latin typeface="+mn-ea"/>
              </a:rPr>
              <a:t>socket</a:t>
            </a:r>
            <a:r>
              <a:rPr lang="zh-CN" altLang="en-US" sz="2200" dirty="0">
                <a:latin typeface="+mn-ea"/>
              </a:rPr>
              <a:t>模拟云计算环境下的数据网络传输，分为客户端与服务端，均是使用</a:t>
            </a:r>
            <a:r>
              <a:rPr lang="en-US" altLang="zh-CN" sz="2200" dirty="0">
                <a:latin typeface="+mn-ea"/>
              </a:rPr>
              <a:t>Java</a:t>
            </a:r>
            <a:r>
              <a:rPr lang="zh-CN" altLang="en-US" sz="2200" dirty="0">
                <a:latin typeface="+mn-ea"/>
              </a:rPr>
              <a:t>语言开发。客户端使用了单例的设计模式，服务端使用多线程技术中的线程池处理，提高响应的速度。</a:t>
            </a:r>
            <a:endParaRPr lang="zh-CN" altLang="en-US" sz="2200" dirty="0">
              <a:latin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rPr>
              <a:t>开发环境：</a:t>
            </a:r>
            <a:r>
              <a:rPr lang="en-US" altLang="zh-CN" sz="2200" dirty="0">
                <a:latin typeface="+mn-ea"/>
              </a:rPr>
              <a:t>Windows</a:t>
            </a:r>
            <a:r>
              <a:rPr lang="zh-CN" altLang="en-US" sz="2200" dirty="0">
                <a:latin typeface="+mn-ea"/>
              </a:rPr>
              <a:t>。</a:t>
            </a:r>
            <a:endParaRPr lang="zh-CN" altLang="en-US" sz="2200" dirty="0">
              <a:latin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rPr>
              <a:t>JDK</a:t>
            </a:r>
            <a:r>
              <a:rPr lang="zh-CN" altLang="en-US" sz="2200" dirty="0">
                <a:latin typeface="+mn-ea"/>
              </a:rPr>
              <a:t>版本：</a:t>
            </a:r>
            <a:r>
              <a:rPr lang="en-US" altLang="zh-CN" sz="2200" dirty="0">
                <a:latin typeface="+mn-ea"/>
              </a:rPr>
              <a:t>JDK1.8</a:t>
            </a:r>
            <a:r>
              <a:rPr lang="zh-CN" altLang="en-US" sz="2200" dirty="0">
                <a:latin typeface="+mn-ea"/>
              </a:rPr>
              <a:t>。</a:t>
            </a:r>
            <a:endParaRPr lang="en-US" altLang="zh-CN" sz="2200" dirty="0">
              <a:latin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rPr>
              <a:t>运行环境：客户端运行在</a:t>
            </a:r>
            <a:r>
              <a:rPr lang="en-US" altLang="zh-CN" sz="2200" dirty="0">
                <a:latin typeface="+mn-ea"/>
              </a:rPr>
              <a:t>Windows</a:t>
            </a:r>
            <a:r>
              <a:rPr lang="zh-CN" altLang="en-US" sz="2200" dirty="0">
                <a:latin typeface="+mn-ea"/>
              </a:rPr>
              <a:t>，服务端部署在</a:t>
            </a:r>
            <a:r>
              <a:rPr lang="en-US" altLang="zh-CN" sz="2200" dirty="0">
                <a:latin typeface="+mn-ea"/>
              </a:rPr>
              <a:t>Linux</a:t>
            </a:r>
            <a:r>
              <a:rPr lang="zh-CN" altLang="en-US" sz="2200" dirty="0">
                <a:latin typeface="+mn-ea"/>
              </a:rPr>
              <a:t>，项目托管在</a:t>
            </a:r>
            <a:r>
              <a:rPr lang="en-US" altLang="zh-CN" sz="2200" dirty="0">
                <a:latin typeface="+mn-ea"/>
              </a:rPr>
              <a:t>Github</a:t>
            </a:r>
            <a:r>
              <a:rPr lang="zh-CN" altLang="en-US" sz="2200" dirty="0">
                <a:latin typeface="+mn-ea"/>
              </a:rPr>
              <a:t>。</a:t>
            </a:r>
            <a:endParaRPr lang="zh-CN" altLang="en-US" sz="2200" dirty="0">
              <a:latin typeface="+mn-ea"/>
            </a:endParaRPr>
          </a:p>
        </p:txBody>
      </p:sp>
      <p:sp>
        <p:nvSpPr>
          <p:cNvPr id="9" name="标题 8"/>
          <p:cNvSpPr>
            <a:spLocks noGrp="1"/>
          </p:cNvSpPr>
          <p:nvPr>
            <p:ph type="title"/>
          </p:nvPr>
        </p:nvSpPr>
        <p:spPr>
          <a:xfrm>
            <a:off x="749863" y="250055"/>
            <a:ext cx="8643848" cy="478155"/>
          </a:xfrm>
        </p:spPr>
        <p:txBody>
          <a:bodyPr/>
          <a:lstStyle/>
          <a:p>
            <a:r>
              <a:rPr lang="zh-CN" altLang="en-US" dirty="0" smtClean="0"/>
              <a:t>研究方法综述</a:t>
            </a:r>
            <a:endParaRPr lang="zh-CN" altLang="en-US" dirty="0" smtClean="0"/>
          </a:p>
        </p:txBody>
      </p:sp>
    </p:spTree>
  </p:cSld>
  <p:clrMapOvr>
    <a:masterClrMapping/>
  </p:clrMapOvr>
  <p:transition spd="med">
    <p:pull/>
  </p:transition>
  <p:timing>
    <p:tnLst>
      <p:par>
        <p:cTn id="1" dur="indefinite" restart="never" nodeType="tmRoot"/>
      </p:par>
    </p:tnLst>
  </p:timing>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UNIT_PLACING_PICTURE_USER_VIEWPORT" val="{&quot;height&quot;:5073,&quot;width&quot;:14791}"/>
</p:tagLst>
</file>

<file path=ppt/tags/tag11.xml><?xml version="1.0" encoding="utf-8"?>
<p:tagLst xmlns:p="http://schemas.openxmlformats.org/presentationml/2006/main">
  <p:tag name="KSO_WM_UNIT_TABLE_BEAUTIFY" val="smartTable{d878523b-f7a9-48f4-bbe8-f2d942314140}"/>
</p:tagLst>
</file>

<file path=ppt/tags/tag12.xml><?xml version="1.0" encoding="utf-8"?>
<p:tagLst xmlns:p="http://schemas.openxmlformats.org/presentationml/2006/main">
  <p:tag name="KSO_WM_UNIT_TABLE_BEAUTIFY" val="smartTable{d878523b-f7a9-48f4-bbe8-f2d942314140}"/>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3382</Words>
  <Application>WPS 演示</Application>
  <PresentationFormat>宽屏</PresentationFormat>
  <Paragraphs>176</Paragraphs>
  <Slides>25</Slides>
  <Notes>580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宋体</vt:lpstr>
      <vt:lpstr>Wingdings</vt:lpstr>
      <vt:lpstr>Century Gothic</vt:lpstr>
      <vt:lpstr>微软雅黑</vt:lpstr>
      <vt:lpstr>微软雅黑 Light</vt:lpstr>
      <vt:lpstr>Wingdings 3</vt:lpstr>
      <vt:lpstr>Arial</vt:lpstr>
      <vt:lpstr>Arial Unicode MS</vt:lpstr>
      <vt:lpstr>黑体</vt:lpstr>
      <vt:lpstr>Arial Black</vt:lpstr>
      <vt:lpstr>华文中宋</vt:lpstr>
      <vt:lpstr>Office 主题​​</vt:lpstr>
      <vt:lpstr>PowerPoint 演示文稿</vt:lpstr>
      <vt:lpstr>PowerPoint 演示文稿</vt:lpstr>
      <vt:lpstr>PowerPoint 演示文稿</vt:lpstr>
      <vt:lpstr>研究背景</vt:lpstr>
      <vt:lpstr>研究目的</vt:lpstr>
      <vt:lpstr>研究目的</vt:lpstr>
      <vt:lpstr>PowerPoint 演示文稿</vt:lpstr>
      <vt:lpstr>研究内容</vt:lpstr>
      <vt:lpstr>研究背景</vt:lpstr>
      <vt:lpstr>研究背景与目的</vt:lpstr>
      <vt:lpstr>同态性研究方法</vt:lpstr>
      <vt:lpstr>PowerPoint 演示文稿</vt:lpstr>
      <vt:lpstr>一段二图</vt:lpstr>
      <vt:lpstr>SM2同态性分析</vt:lpstr>
      <vt:lpstr>SM4—ECB同态性分析</vt:lpstr>
      <vt:lpstr>SM2算法效率分析</vt:lpstr>
      <vt:lpstr>SM4—CBC同态性分析</vt:lpstr>
      <vt:lpstr>SM2效率分析</vt:lpstr>
      <vt:lpstr>SM4—CBC同态性分析</vt:lpstr>
      <vt:lpstr>SM4—CBC同态性分析</vt:lpstr>
      <vt:lpstr>SM2算法效率分析</vt:lpstr>
      <vt:lpstr>PowerPoint 演示文稿</vt:lpstr>
      <vt:lpstr>研究背景</vt:lpstr>
      <vt:lpstr>PowerPoint 演示文稿</vt:lpstr>
      <vt:lpstr>一段文字</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浅风</cp:lastModifiedBy>
  <cp:revision>563</cp:revision>
  <dcterms:created xsi:type="dcterms:W3CDTF">2016-11-28T11:30:00Z</dcterms:created>
  <dcterms:modified xsi:type="dcterms:W3CDTF">2020-06-13T04:56:20Z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2052-11.1.0.9740</vt:lpwstr>
  </property>
</Properties>
</file>